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60" r:id="rId5"/>
    <p:sldId id="264" r:id="rId6"/>
    <p:sldId id="263" r:id="rId7"/>
    <p:sldId id="314" r:id="rId8"/>
    <p:sldId id="316" r:id="rId9"/>
    <p:sldId id="329" r:id="rId10"/>
    <p:sldId id="330" r:id="rId11"/>
    <p:sldId id="315" r:id="rId12"/>
    <p:sldId id="319" r:id="rId13"/>
    <p:sldId id="317" r:id="rId14"/>
    <p:sldId id="326" r:id="rId15"/>
    <p:sldId id="328" r:id="rId16"/>
    <p:sldId id="331" r:id="rId17"/>
    <p:sldId id="332" r:id="rId18"/>
    <p:sldId id="327" r:id="rId19"/>
    <p:sldId id="323" r:id="rId20"/>
    <p:sldId id="320" r:id="rId21"/>
    <p:sldId id="334" r:id="rId22"/>
    <p:sldId id="325" r:id="rId23"/>
    <p:sldId id="333" r:id="rId24"/>
    <p:sldId id="335" r:id="rId25"/>
    <p:sldId id="336" r:id="rId26"/>
    <p:sldId id="337" r:id="rId27"/>
    <p:sldId id="308" r:id="rId28"/>
    <p:sldId id="309" r:id="rId29"/>
    <p:sldId id="318" r:id="rId30"/>
    <p:sldId id="322"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22" d="100"/>
          <a:sy n="122" d="100"/>
        </p:scale>
        <p:origin x="240" y="23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2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ekruthi Balivada" userId="ec87fb3a72c0bdd1" providerId="LiveId" clId="{AF2DEB30-966B-48FB-8499-84E3AAFEB5ED}"/>
    <pc:docChg chg="custSel modSld sldOrd">
      <pc:chgData name="Sweekruthi Balivada" userId="ec87fb3a72c0bdd1" providerId="LiveId" clId="{AF2DEB30-966B-48FB-8499-84E3AAFEB5ED}" dt="2023-12-06T07:42:23.303" v="10" actId="5793"/>
      <pc:docMkLst>
        <pc:docMk/>
      </pc:docMkLst>
      <pc:sldChg chg="modSp mod modAnim">
        <pc:chgData name="Sweekruthi Balivada" userId="ec87fb3a72c0bdd1" providerId="LiveId" clId="{AF2DEB30-966B-48FB-8499-84E3AAFEB5ED}" dt="2023-12-06T07:42:23.303" v="10" actId="5793"/>
        <pc:sldMkLst>
          <pc:docMk/>
          <pc:sldMk cId="613521489" sldId="264"/>
        </pc:sldMkLst>
        <pc:spChg chg="mod">
          <ac:chgData name="Sweekruthi Balivada" userId="ec87fb3a72c0bdd1" providerId="LiveId" clId="{AF2DEB30-966B-48FB-8499-84E3AAFEB5ED}" dt="2023-12-06T07:42:23.303" v="10" actId="5793"/>
          <ac:spMkLst>
            <pc:docMk/>
            <pc:sldMk cId="613521489" sldId="264"/>
            <ac:spMk id="3" creationId="{E2AB768D-85F6-4B7C-BD45-CE6CDE81649E}"/>
          </ac:spMkLst>
        </pc:spChg>
      </pc:sldChg>
      <pc:sldChg chg="ord">
        <pc:chgData name="Sweekruthi Balivada" userId="ec87fb3a72c0bdd1" providerId="LiveId" clId="{AF2DEB30-966B-48FB-8499-84E3AAFEB5ED}" dt="2023-12-06T07:42:06.033" v="1"/>
        <pc:sldMkLst>
          <pc:docMk/>
          <pc:sldMk cId="1683307157" sldId="3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81D0A-CD4B-4F1E-B640-D2429066E629}" type="datetimeFigureOut">
              <a:rPr lang="en-US" smtClean="0"/>
              <a:t>12/20/23</a:t>
            </a:fld>
            <a:endParaRPr lang="en-US"/>
          </a:p>
        </p:txBody>
      </p:sp>
      <p:sp>
        <p:nvSpPr>
          <p:cNvPr id="4" name="Footer Placehold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9DDD1-FB49-4A7F-8D8C-4A92643E61D9}" type="slidenum">
              <a:rPr lang="en-US" smtClean="0"/>
              <a:t>‹#›</a:t>
            </a:fld>
            <a:endParaRPr lang="en-US"/>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DBB17-EEE0-4340-9E5E-33E65E99AD99}"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AE989-34A2-4477-8CFD-C14743BD7CFB}" type="slidenum">
              <a:rPr lang="en-US" smtClean="0"/>
              <a:t>‹#›</a:t>
            </a:fld>
            <a:endParaRPr lang="en-US"/>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28</a:t>
            </a:fld>
            <a:endParaRPr lang="en-US"/>
          </a:p>
        </p:txBody>
      </p:sp>
    </p:spTree>
    <p:extLst>
      <p:ext uri="{BB962C8B-B14F-4D97-AF65-F5344CB8AC3E}">
        <p14:creationId xmlns:p14="http://schemas.microsoft.com/office/powerpoint/2010/main" val="76087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a:normAutofit/>
          </a:bodyPr>
          <a:lstStyle>
            <a:lvl1pPr algn="ctr">
              <a:defRPr/>
            </a:lvl1pPr>
          </a:lstStyle>
          <a:p>
            <a:r>
              <a:rPr lang="en-US" sz="4000"/>
              <a:t>Click to edit Master title style</a:t>
            </a:r>
            <a:endParaRPr lang="en-US" sz="4000" dirty="0"/>
          </a:p>
        </p:txBody>
      </p:sp>
      <p:sp>
        <p:nvSpPr>
          <p:cNvPr id="9" name="Subtitle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a:normAutofit/>
          </a:bodyPr>
          <a:lstStyle>
            <a:lvl1pPr marL="0" indent="0" algn="ctr">
              <a:buNone/>
              <a:defRPr/>
            </a:lvl1pPr>
          </a:lstStyle>
          <a:p>
            <a:r>
              <a:rPr lang="en-US"/>
              <a:t>Click to edit Master subtitle style</a:t>
            </a:r>
          </a:p>
        </p:txBody>
      </p:sp>
      <p:sp>
        <p:nvSpPr>
          <p:cNvPr id="92" name="Picture Placehold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p>
            <a:r>
              <a:rPr lang="en-US"/>
              <a:t>Click icon to add picture</a:t>
            </a:r>
            <a:endParaRPr lang="en-US" dirty="0"/>
          </a:p>
        </p:txBody>
      </p:sp>
      <p:grpSp>
        <p:nvGrpSpPr>
          <p:cNvPr id="93" name="Group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e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502920"/>
            <a:ext cx="9899930" cy="1325563"/>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4189550" y="1678169"/>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4189551" y="2502081"/>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C6B28BCD-4695-49B4-861A-4EBAAB5FA2B2}"/>
              </a:ext>
            </a:extLst>
          </p:cNvPr>
          <p:cNvSpPr>
            <a:spLocks noGrp="1"/>
          </p:cNvSpPr>
          <p:nvPr>
            <p:ph type="body" sz="quarter" idx="13"/>
          </p:nvPr>
        </p:nvSpPr>
        <p:spPr>
          <a:xfrm>
            <a:off x="7539317"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E24FFCF-8240-4047-B040-925E963392DE}"/>
              </a:ext>
            </a:extLst>
          </p:cNvPr>
          <p:cNvSpPr>
            <a:spLocks noGrp="1"/>
          </p:cNvSpPr>
          <p:nvPr>
            <p:ph sz="quarter" idx="14"/>
          </p:nvPr>
        </p:nvSpPr>
        <p:spPr>
          <a:xfrm>
            <a:off x="7539318" y="2505075"/>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a:lstStyle>
            <a:lvl1pPr>
              <a:defRPr/>
            </a:lvl1pPr>
          </a:lstStyle>
          <a:p>
            <a:r>
              <a:rPr lang="en-US" dirty="0"/>
              <a:t>Click to add title</a:t>
            </a:r>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grpSp>
        <p:nvGrpSpPr>
          <p:cNvPr id="11" name="Group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e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a:lstStyle/>
          <a:p>
            <a:r>
              <a:rPr lang="en-US"/>
              <a:t>Click icon to add picture</a:t>
            </a:r>
          </a:p>
        </p:txBody>
      </p:sp>
      <p:sp>
        <p:nvSpPr>
          <p:cNvPr id="70" name="Content Placehold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a:normAutofit/>
          </a:bodyPr>
          <a:lstStyle>
            <a:lvl1pPr marL="0" indent="0">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a:lstStyle/>
          <a:p>
            <a:r>
              <a:rPr lang="en-US"/>
              <a:t>Sample footer text</a:t>
            </a:r>
            <a:endParaRPr lang="en-US" dirty="0"/>
          </a:p>
        </p:txBody>
      </p:sp>
      <p:sp>
        <p:nvSpPr>
          <p:cNvPr id="51" name="Content Placehold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pPr lvl="0"/>
            <a:r>
              <a:rPr lang="en-US"/>
              <a:t>Click to edit Master text styles</a:t>
            </a:r>
          </a:p>
        </p:txBody>
      </p:sp>
      <p:grpSp>
        <p:nvGrpSpPr>
          <p:cNvPr id="54" name="Group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r>
              <a:rPr lang="en-US"/>
              <a:t>Click icon to add picture</a:t>
            </a:r>
          </a:p>
        </p:txBody>
      </p:sp>
      <p:sp>
        <p:nvSpPr>
          <p:cNvPr id="78" name="Date Placeholder 77">
            <a:extLst>
              <a:ext uri="{FF2B5EF4-FFF2-40B4-BE49-F238E27FC236}">
                <a16:creationId xmlns:a16="http://schemas.microsoft.com/office/drawing/2014/main" id="{95A5B930-F903-41AC-A3CB-51E620277400}"/>
              </a:ext>
            </a:extLst>
          </p:cNvPr>
          <p:cNvSpPr>
            <a:spLocks noGrp="1"/>
          </p:cNvSpPr>
          <p:nvPr>
            <p:ph type="dt" sz="half" idx="14"/>
          </p:nvPr>
        </p:nvSpPr>
        <p:spPr/>
        <p:txBody>
          <a:bodyPr/>
          <a:lstStyle/>
          <a:p>
            <a:r>
              <a:rPr lang="en-US"/>
              <a:t>20XX</a:t>
            </a:r>
            <a:endParaRPr lang="en-US" dirty="0"/>
          </a:p>
        </p:txBody>
      </p:sp>
      <p:sp>
        <p:nvSpPr>
          <p:cNvPr id="81" name="Slide Number Placehold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a:lstStyle>
            <a:lvl1pPr>
              <a:defRPr/>
            </a:lvl1pPr>
          </a:lstStyle>
          <a:p>
            <a:r>
              <a:rPr lang="en-US" dirty="0"/>
              <a:t>Click to add title</a:t>
            </a:r>
          </a:p>
        </p:txBody>
      </p:sp>
      <p:sp>
        <p:nvSpPr>
          <p:cNvPr id="77" name="Footer Placehold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a:lstStyle/>
          <a:p>
            <a:r>
              <a:rPr lang="en-US"/>
              <a:t>Sample footer text</a:t>
            </a:r>
            <a:endParaRPr lang="en-US" dirty="0"/>
          </a:p>
        </p:txBody>
      </p:sp>
      <p:grpSp>
        <p:nvGrpSpPr>
          <p:cNvPr id="12" name="Group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e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a:lstStyle/>
          <a:p>
            <a:r>
              <a:rPr lang="en-US"/>
              <a:t>Click icon to add picture</a:t>
            </a:r>
          </a:p>
        </p:txBody>
      </p:sp>
      <p:sp>
        <p:nvSpPr>
          <p:cNvPr id="73" name="Picture Placehold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a:lstStyle/>
          <a:p>
            <a:r>
              <a:rPr lang="en-US"/>
              <a:t>Click icon to add picture</a:t>
            </a:r>
          </a:p>
        </p:txBody>
      </p:sp>
      <p:sp>
        <p:nvSpPr>
          <p:cNvPr id="76" name="Picture Placehold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a:lstStyle/>
          <a:p>
            <a:r>
              <a:rPr lang="en-US"/>
              <a:t>Click icon to add picture</a:t>
            </a:r>
          </a:p>
        </p:txBody>
      </p:sp>
      <p:sp>
        <p:nvSpPr>
          <p:cNvPr id="11" name="Content Placehold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a:normAutofit/>
          </a:bodyPr>
          <a:lstStyle>
            <a:lvl1pPr marL="0" indent="0">
              <a:buNone/>
              <a:defRPr/>
            </a:lvl1pPr>
          </a:lstStyle>
          <a:p>
            <a:pPr lvl="0"/>
            <a:r>
              <a:rPr lang="en-US"/>
              <a:t>Click to edit Master text styles</a:t>
            </a:r>
          </a:p>
        </p:txBody>
      </p:sp>
      <p:sp>
        <p:nvSpPr>
          <p:cNvPr id="10" name="Date Placeholder 9">
            <a:extLst>
              <a:ext uri="{FF2B5EF4-FFF2-40B4-BE49-F238E27FC236}">
                <a16:creationId xmlns:a16="http://schemas.microsoft.com/office/drawing/2014/main" id="{B1CBAE94-142D-437D-93CC-2DA9963C18CB}"/>
              </a:ext>
            </a:extLst>
          </p:cNvPr>
          <p:cNvSpPr>
            <a:spLocks noGrp="1"/>
          </p:cNvSpPr>
          <p:nvPr>
            <p:ph type="dt" sz="half" idx="17"/>
          </p:nvPr>
        </p:nvSpPr>
        <p:spPr/>
        <p:txBody>
          <a:bodyPr/>
          <a:lstStyle/>
          <a:p>
            <a:r>
              <a:rPr lang="en-US"/>
              <a:t>20XX</a:t>
            </a:r>
            <a:endParaRPr lang="en-US" dirty="0"/>
          </a:p>
        </p:txBody>
      </p:sp>
      <p:sp>
        <p:nvSpPr>
          <p:cNvPr id="78" name="Slide Number Placehold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e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a:lstStyle>
            <a:lvl1pPr>
              <a:defRPr/>
            </a:lvl1pPr>
          </a:lstStyle>
          <a:p>
            <a:r>
              <a:rPr lang="en-US" dirty="0"/>
              <a:t>Click to add title</a:t>
            </a:r>
          </a:p>
        </p:txBody>
      </p:sp>
      <p:sp>
        <p:nvSpPr>
          <p:cNvPr id="65" name="Footer Placehold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a:lstStyle/>
          <a:p>
            <a:r>
              <a:rPr lang="en-US"/>
              <a:t>Sample footer text</a:t>
            </a:r>
            <a:endParaRPr lang="en-US" dirty="0"/>
          </a:p>
        </p:txBody>
      </p:sp>
      <p:sp>
        <p:nvSpPr>
          <p:cNvPr id="8" name="Content Placehold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a:lstStyle>
            <a:lvl1pPr marL="0" indent="0">
              <a:buNone/>
              <a:defRPr/>
            </a:lvl1pPr>
          </a:lstStyle>
          <a:p>
            <a:pPr lvl="0"/>
            <a:r>
              <a:rPr lang="en-US"/>
              <a:t>Click to edit Master text styles</a:t>
            </a:r>
          </a:p>
        </p:txBody>
      </p:sp>
      <p:sp>
        <p:nvSpPr>
          <p:cNvPr id="68" name="Picture Placehold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a:lstStyle/>
          <a:p>
            <a:r>
              <a:rPr lang="en-US"/>
              <a:t>Click icon to add picture</a:t>
            </a:r>
            <a:endParaRPr lang="en-US" dirty="0"/>
          </a:p>
        </p:txBody>
      </p:sp>
      <p:sp>
        <p:nvSpPr>
          <p:cNvPr id="69" name="Picture Placehold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a:lstStyle/>
          <a:p>
            <a:r>
              <a:rPr lang="en-US"/>
              <a:t>Click icon to add picture</a:t>
            </a:r>
            <a:endParaRPr lang="en-US" dirty="0"/>
          </a:p>
        </p:txBody>
      </p:sp>
      <p:sp>
        <p:nvSpPr>
          <p:cNvPr id="70" name="Picture Placehold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a:lstStyle/>
          <a:p>
            <a:r>
              <a:rPr lang="en-US"/>
              <a:t>Click icon to add picture</a:t>
            </a:r>
            <a:endParaRPr lang="en-US" dirty="0"/>
          </a:p>
        </p:txBody>
      </p:sp>
      <p:sp>
        <p:nvSpPr>
          <p:cNvPr id="64" name="Date Placeholder 63">
            <a:extLst>
              <a:ext uri="{FF2B5EF4-FFF2-40B4-BE49-F238E27FC236}">
                <a16:creationId xmlns:a16="http://schemas.microsoft.com/office/drawing/2014/main" id="{F8ECD487-3BB5-4CD7-ACBE-C3B1BC1E3CBE}"/>
              </a:ext>
            </a:extLst>
          </p:cNvPr>
          <p:cNvSpPr>
            <a:spLocks noGrp="1"/>
          </p:cNvSpPr>
          <p:nvPr>
            <p:ph type="dt" sz="half" idx="16"/>
          </p:nvPr>
        </p:nvSpPr>
        <p:spPr/>
        <p:txBody>
          <a:bodyPr/>
          <a:lstStyle/>
          <a:p>
            <a:r>
              <a:rPr lang="en-US"/>
              <a:t>20XX</a:t>
            </a:r>
            <a:endParaRPr lang="en-US" dirty="0"/>
          </a:p>
        </p:txBody>
      </p:sp>
      <p:sp>
        <p:nvSpPr>
          <p:cNvPr id="67" name="Slide Number Placehold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09">
            <a:extLst>
              <a:ext uri="{FF2B5EF4-FFF2-40B4-BE49-F238E27FC236}">
                <a16:creationId xmlns:a16="http://schemas.microsoft.com/office/drawing/2014/main" id="{045DFF27-9F42-4923-B93C-EFA3F265CAD0}"/>
              </a:ext>
            </a:extLst>
          </p:cNvPr>
          <p:cNvSpPr>
            <a:spLocks noGrp="1"/>
          </p:cNvSpPr>
          <p:nvPr>
            <p:ph type="title"/>
          </p:nvPr>
        </p:nvSpPr>
        <p:spPr>
          <a:xfrm>
            <a:off x="2066544" y="4937760"/>
            <a:ext cx="8028432" cy="886968"/>
          </a:xfrm>
        </p:spPr>
        <p:txBody>
          <a:bodyPr/>
          <a:lstStyle>
            <a:lvl1pPr algn="ctr">
              <a:defRPr/>
            </a:lvl1pPr>
          </a:lstStyle>
          <a:p>
            <a:r>
              <a:rPr lang="en-US"/>
              <a:t>Click to edit Master title style</a:t>
            </a:r>
            <a:endParaRPr lang="en-US" dirty="0"/>
          </a:p>
        </p:txBody>
      </p:sp>
      <p:sp>
        <p:nvSpPr>
          <p:cNvPr id="8" name="Subtitle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a:normAutofit/>
          </a:bodyPr>
          <a:lstStyle>
            <a:lvl1pPr marL="0" indent="0" algn="ctr">
              <a:buNone/>
              <a:defRPr/>
            </a:lvl1pPr>
          </a:lstStyle>
          <a:p>
            <a:r>
              <a:rPr lang="en-US" sz="1200"/>
              <a:t>Click to edit Master subtitle style</a:t>
            </a:r>
            <a:endParaRPr lang="en-US" sz="1200" dirty="0"/>
          </a:p>
        </p:txBody>
      </p:sp>
      <p:sp>
        <p:nvSpPr>
          <p:cNvPr id="111" name="Picture Placehold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a:noAutofit/>
          </a:bodyPr>
          <a:lstStyle/>
          <a:p>
            <a:r>
              <a:rPr lang="en-US"/>
              <a:t>Click icon to add picture</a:t>
            </a:r>
          </a:p>
        </p:txBody>
      </p:sp>
      <p:grpSp>
        <p:nvGrpSpPr>
          <p:cNvPr id="112" name="Group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e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Free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le 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219532-144E-4984-AA0F-53AA4049BE36}"/>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e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4" name="Picture Placehold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a:lstStyle/>
          <a:p>
            <a:r>
              <a:rPr lang="en-US"/>
              <a:t>Click icon to add picture</a:t>
            </a:r>
          </a:p>
        </p:txBody>
      </p:sp>
      <p:sp>
        <p:nvSpPr>
          <p:cNvPr id="6" name="Title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a:lstStyle>
            <a:lvl1pPr>
              <a:defRPr sz="3200">
                <a:effectLst/>
              </a:defRPr>
            </a:lvl1pPr>
          </a:lstStyle>
          <a:p>
            <a:r>
              <a:rPr lang="en-US" dirty="0"/>
              <a:t>Click to add title</a:t>
            </a:r>
          </a:p>
        </p:txBody>
      </p:sp>
      <p:sp>
        <p:nvSpPr>
          <p:cNvPr id="96" name="Subtitle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anchor="t" anchorCtr="0"/>
          <a:lstStyle>
            <a:lvl1pPr marL="0" indent="0">
              <a:buNone/>
              <a:defRPr/>
            </a:lvl1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sp>
        <p:nvSpPr>
          <p:cNvPr id="128" name="Picture Placehold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29" name="Picture Placehold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0" name="Picture Placehold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1" name="Picture Placehold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2" name="Text Placehold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anchor="b" anchorCtr="0"/>
          <a:lstStyle>
            <a:lvl1pPr>
              <a:buNone/>
              <a:defRPr sz="2000" b="1">
                <a:solidFill>
                  <a:schemeClr val="tx2"/>
                </a:solidFill>
              </a:defRPr>
            </a:lvl1pPr>
          </a:lstStyle>
          <a:p>
            <a:pPr lvl="0"/>
            <a:r>
              <a:rPr lang="en-US" dirty="0"/>
              <a:t>Name</a:t>
            </a:r>
          </a:p>
        </p:txBody>
      </p:sp>
      <p:sp>
        <p:nvSpPr>
          <p:cNvPr id="125" name="Text Placehold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4" name="Text Placehold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anchor="b" anchorCtr="0"/>
          <a:lstStyle>
            <a:lvl1pPr>
              <a:buNone/>
              <a:defRPr sz="2000" b="1">
                <a:solidFill>
                  <a:schemeClr val="tx2"/>
                </a:solidFill>
              </a:defRPr>
            </a:lvl1pPr>
          </a:lstStyle>
          <a:p>
            <a:pPr lvl="0"/>
            <a:r>
              <a:rPr lang="en-US" dirty="0"/>
              <a:t>Name</a:t>
            </a:r>
          </a:p>
        </p:txBody>
      </p:sp>
      <p:sp>
        <p:nvSpPr>
          <p:cNvPr id="133" name="Text Placehold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6" name="Text Placehold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5" name="Text Placehold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8" name="Text Placehold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7" name="Text Placehold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27" name="Date Placehold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a:lstStyle/>
          <a:p>
            <a:fld id="{4C8B8A27-DF03-4546-BA93-21C967D57E5C}" type="slidenum">
              <a:rPr lang="en-US" smtClean="0"/>
              <a:t>‹#›</a:t>
            </a:fld>
            <a:endParaRPr lang="en-US"/>
          </a:p>
        </p:txBody>
      </p:sp>
      <p:grpSp>
        <p:nvGrpSpPr>
          <p:cNvPr id="139" name="Group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e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melin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a:lstStyle>
            <a:lvl1pPr>
              <a:defRPr/>
            </a:lvl1pPr>
          </a:lstStyle>
          <a:p>
            <a:r>
              <a:rPr lang="en-US" dirty="0"/>
              <a:t>Click to add title</a:t>
            </a:r>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a:t>Sample footer text</a:t>
            </a:r>
          </a:p>
        </p:txBody>
      </p:sp>
      <p:sp>
        <p:nvSpPr>
          <p:cNvPr id="8" name="Content Placeholder 7" descr="Content Placeholder Timeline">
            <a:extLst>
              <a:ext uri="{FF2B5EF4-FFF2-40B4-BE49-F238E27FC236}">
                <a16:creationId xmlns:a16="http://schemas.microsoft.com/office/drawing/2014/main" id="{25C75F2E-0C6C-4210-B94C-420773FE456F}"/>
              </a:ext>
            </a:extLst>
          </p:cNvPr>
          <p:cNvSpPr>
            <a:spLocks noGrp="1"/>
          </p:cNvSpPr>
          <p:nvPr>
            <p:ph sz="quarter" idx="13"/>
          </p:nvPr>
        </p:nvSpPr>
        <p:spPr>
          <a:xfrm>
            <a:off x="838200"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r>
              <a:rPr lang="en-US"/>
              <a:t>20XX</a:t>
            </a:r>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kaggle.com/datasets/yelp-dataset/yelp-dataset"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5A76F-8510-42C8-9448-9AA67E1E5548}"/>
              </a:ext>
            </a:extLst>
          </p:cNvPr>
          <p:cNvSpPr>
            <a:spLocks noGrp="1"/>
          </p:cNvSpPr>
          <p:nvPr>
            <p:ph type="title"/>
          </p:nvPr>
        </p:nvSpPr>
        <p:spPr>
          <a:xfrm>
            <a:off x="2081784" y="4778188"/>
            <a:ext cx="8028432" cy="886968"/>
          </a:xfrm>
        </p:spPr>
        <p:txBody>
          <a:bodyPr>
            <a:noAutofit/>
          </a:bodyPr>
          <a:lstStyle/>
          <a:p>
            <a:r>
              <a:rPr lang="en-US" sz="2800" dirty="0">
                <a:solidFill>
                  <a:srgbClr val="002060"/>
                </a:solidFill>
              </a:rPr>
              <a:t>Travel Recommendation System</a:t>
            </a:r>
          </a:p>
        </p:txBody>
      </p:sp>
      <p:pic>
        <p:nvPicPr>
          <p:cNvPr id="100" name="Picture Placeholder 99">
            <a:extLst>
              <a:ext uri="{FF2B5EF4-FFF2-40B4-BE49-F238E27FC236}">
                <a16:creationId xmlns:a16="http://schemas.microsoft.com/office/drawing/2014/main" id="{BEFE2176-37D6-418A-AD49-4B0D396F24CC}"/>
              </a:ext>
            </a:extLst>
          </p:cNvPr>
          <p:cNvPicPr>
            <a:picLocks noGrp="1" noChangeAspect="1"/>
          </p:cNvPicPr>
          <p:nvPr>
            <p:ph type="pic" sz="quarter" idx="13"/>
          </p:nvPr>
        </p:nvPicPr>
        <p:blipFill>
          <a:blip r:embed="rId2"/>
          <a:srcRect t="17282" b="17282"/>
          <a:stretch/>
        </p:blipFill>
        <p:spPr>
          <a:xfrm>
            <a:off x="-4352" y="8"/>
            <a:ext cx="12200723" cy="4778180"/>
          </a:xfrm>
        </p:spPr>
      </p:pic>
    </p:spTree>
    <p:extLst>
      <p:ext uri="{BB962C8B-B14F-4D97-AF65-F5344CB8AC3E}">
        <p14:creationId xmlns:p14="http://schemas.microsoft.com/office/powerpoint/2010/main" val="27356273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133061" y="815008"/>
            <a:ext cx="8517835" cy="1073426"/>
          </a:xfrm>
        </p:spPr>
        <p:txBody>
          <a:bodyPr>
            <a:normAutofit/>
          </a:bodyPr>
          <a:lstStyle/>
          <a:p>
            <a:r>
              <a:rPr lang="en-US" sz="3600" dirty="0"/>
              <a:t>Data Preprocessing for 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284290" y="2057791"/>
            <a:ext cx="3472555" cy="3299401"/>
          </a:xfrm>
        </p:spPr>
        <p:txBody>
          <a:bodyPr>
            <a:normAutofit fontScale="62500" lnSpcReduction="20000"/>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Feature Selection</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selected relevant columns, including business name, categories, attributes, stars, and review count.</a:t>
            </a:r>
          </a:p>
          <a:p>
            <a:pPr algn="just"/>
            <a:r>
              <a:rPr lang="en-US" b="1" dirty="0">
                <a:latin typeface="Calibri" panose="020F0502020204030204" pitchFamily="34" charset="0"/>
                <a:ea typeface="Calibri" panose="020F0502020204030204" pitchFamily="34" charset="0"/>
                <a:cs typeface="Calibri" panose="020F0502020204030204" pitchFamily="34" charset="0"/>
              </a:rPr>
              <a:t>Text Processing</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To create a unified content feature, we combined the business name, categories, and attributes into a new column.</a:t>
            </a:r>
          </a:p>
          <a:p>
            <a:pPr algn="just"/>
            <a:r>
              <a:rPr lang="en-US" b="1" dirty="0">
                <a:latin typeface="Calibri" panose="020F0502020204030204" pitchFamily="34" charset="0"/>
                <a:ea typeface="Calibri" panose="020F0502020204030204" pitchFamily="34" charset="0"/>
                <a:cs typeface="Calibri" panose="020F0502020204030204" pitchFamily="34" charset="0"/>
              </a:rPr>
              <a:t>Text Vectorization</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Utilizing TF-IDF Vectorizer, we converted the textual content into numerical vectors, capturing the importance of each term.</a:t>
            </a: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10</a:t>
            </a:fld>
            <a:endParaRPr lang="en-US"/>
          </a:p>
        </p:txBody>
      </p:sp>
      <p:pic>
        <p:nvPicPr>
          <p:cNvPr id="3076" name="Picture 4">
            <a:extLst>
              <a:ext uri="{FF2B5EF4-FFF2-40B4-BE49-F238E27FC236}">
                <a16:creationId xmlns:a16="http://schemas.microsoft.com/office/drawing/2014/main" id="{D08044F7-52BA-5F65-6223-2F4725FB7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845" y="2559013"/>
            <a:ext cx="6695661" cy="2442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569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barn(inVertical)">
                                      <p:cBhvr>
                                        <p:cTn id="14" dur="500"/>
                                        <p:tgtEl>
                                          <p:spTgt spid="30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3">
                                            <p:txEl>
                                              <p:pRg st="1" end="1"/>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3">
                                            <p:txEl>
                                              <p:pRg st="3" end="3"/>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3">
                                            <p:txEl>
                                              <p:pRg st="4" end="4"/>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p:cTn id="4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182756" y="974823"/>
            <a:ext cx="7948919" cy="1033272"/>
          </a:xfrm>
        </p:spPr>
        <p:txBody>
          <a:bodyPr>
            <a:normAutofit/>
          </a:bodyPr>
          <a:lstStyle/>
          <a:p>
            <a:r>
              <a:rPr lang="en-US" sz="3600" dirty="0"/>
              <a:t>Content-based filtering-approach1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1" y="2008095"/>
            <a:ext cx="5295900" cy="3478306"/>
          </a:xfrm>
        </p:spPr>
        <p:txBody>
          <a:bodyPr>
            <a:noAutofit/>
          </a:bodyPr>
          <a:lstStyle/>
          <a:p>
            <a:pPr rtl="0">
              <a:spcBef>
                <a:spcPts val="1800"/>
              </a:spcBef>
              <a:spcAft>
                <a:spcPts val="400"/>
              </a:spcAft>
            </a:pPr>
            <a:r>
              <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Function Overview</a:t>
            </a:r>
            <a:endParaRPr lang="en-US" sz="1600" b="0" dirty="0">
              <a:effectLst/>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1500"/>
              </a:spcAft>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We developed a Python function to provide content-based recommendations for a given business name.</a:t>
            </a:r>
            <a:endParaRPr lang="en-US" sz="1600"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1500"/>
              </a:spcAft>
            </a:pPr>
            <a:r>
              <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Input</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285750" indent="-285750" rtl="0">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Business name</a:t>
            </a:r>
          </a:p>
          <a:p>
            <a:pPr marL="285750" indent="-285750" rtl="0">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Cosine similarity matrix</a:t>
            </a:r>
          </a:p>
          <a:p>
            <a:pPr marL="285750" indent="-285750" rtl="0">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Content data (business information)</a:t>
            </a:r>
          </a:p>
          <a:p>
            <a:pPr marL="285750" indent="-285750" rtl="0" fontAlgn="base">
              <a:lnSpc>
                <a:spcPct val="100000"/>
              </a:lnSpc>
              <a:spcBef>
                <a:spcPts val="0"/>
              </a:spcBef>
              <a:spcAft>
                <a:spcPts val="1500"/>
              </a:spcAft>
              <a:buFont typeface="Arial" panose="020B0604020202020204" pitchFamily="34" charset="0"/>
              <a:buChar char="•"/>
            </a:pPr>
            <a:r>
              <a:rPr lang="en-US" sz="1600" b="0" i="0" u="none" strike="noStrike"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Similarity threshold (optional)</a:t>
            </a:r>
          </a:p>
          <a:p>
            <a:pPr marL="342900" indent="-342900" algn="jus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11</a:t>
            </a:fld>
            <a:endParaRPr lang="en-US"/>
          </a:p>
        </p:txBody>
      </p:sp>
      <p:pic>
        <p:nvPicPr>
          <p:cNvPr id="11" name="Picture 10">
            <a:extLst>
              <a:ext uri="{FF2B5EF4-FFF2-40B4-BE49-F238E27FC236}">
                <a16:creationId xmlns:a16="http://schemas.microsoft.com/office/drawing/2014/main" id="{4053B803-027B-BE25-0672-25C0E0EE5A2E}"/>
              </a:ext>
            </a:extLst>
          </p:cNvPr>
          <p:cNvPicPr>
            <a:picLocks noChangeAspect="1"/>
          </p:cNvPicPr>
          <p:nvPr/>
        </p:nvPicPr>
        <p:blipFill>
          <a:blip r:embed="rId2"/>
          <a:stretch>
            <a:fillRect/>
          </a:stretch>
        </p:blipFill>
        <p:spPr>
          <a:xfrm>
            <a:off x="6836673" y="2109550"/>
            <a:ext cx="4871744" cy="2740356"/>
          </a:xfrm>
          <a:prstGeom prst="rect">
            <a:avLst/>
          </a:prstGeom>
        </p:spPr>
      </p:pic>
    </p:spTree>
    <p:extLst>
      <p:ext uri="{BB962C8B-B14F-4D97-AF65-F5344CB8AC3E}">
        <p14:creationId xmlns:p14="http://schemas.microsoft.com/office/powerpoint/2010/main" val="3899958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4962" y="854963"/>
            <a:ext cx="8027637" cy="1033272"/>
          </a:xfrm>
        </p:spPr>
        <p:txBody>
          <a:bodyPr>
            <a:normAutofit/>
          </a:bodyPr>
          <a:lstStyle/>
          <a:p>
            <a:r>
              <a:rPr lang="en-US" sz="3600" dirty="0"/>
              <a:t>Content-based filtering-approach1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51113" y="2008095"/>
            <a:ext cx="5724940" cy="3478306"/>
          </a:xfrm>
        </p:spPr>
        <p:txBody>
          <a:bodyPr>
            <a:noAutofit/>
          </a:bodyPr>
          <a:lstStyle/>
          <a:p>
            <a:pPr algn="just"/>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Cosine Similarity</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Cosine similarity measures the similarity between two vectors of an inner product space. It is measured by the cosine of the angle between two vectors and determines whether two vectors are pointing in roughly the same direction.</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We calculated the cosine similarity between businesses based on their TF-IDF vectors, establishing a measure of similarity.</a:t>
            </a: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Number of reviews and Star rating of similar businesses</a:t>
            </a:r>
          </a:p>
          <a:p>
            <a:pPr algn="just"/>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12</a:t>
            </a:fld>
            <a:endParaRPr lang="en-US"/>
          </a:p>
        </p:txBody>
      </p:sp>
      <p:pic>
        <p:nvPicPr>
          <p:cNvPr id="5122" name="Picture 2">
            <a:extLst>
              <a:ext uri="{FF2B5EF4-FFF2-40B4-BE49-F238E27FC236}">
                <a16:creationId xmlns:a16="http://schemas.microsoft.com/office/drawing/2014/main" id="{35EDA0DA-7632-EEEB-8F3E-2F4F2311A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840" y="2095624"/>
            <a:ext cx="4299847" cy="290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370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4962" y="854963"/>
            <a:ext cx="8027637" cy="1033272"/>
          </a:xfrm>
        </p:spPr>
        <p:txBody>
          <a:bodyPr>
            <a:normAutofit/>
          </a:bodyPr>
          <a:lstStyle/>
          <a:p>
            <a:r>
              <a:rPr lang="en-US" sz="3600" dirty="0"/>
              <a:t>Output-approach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51113" y="2008095"/>
            <a:ext cx="5724940" cy="3478306"/>
          </a:xfrm>
        </p:spPr>
        <p:txBody>
          <a:bodyPr>
            <a:noAutofit/>
          </a:bodyPr>
          <a:lstStyle/>
          <a:p>
            <a:r>
              <a:rPr lang="en-US" dirty="0">
                <a:latin typeface="Calibri" panose="020F0502020204030204" pitchFamily="34" charset="0"/>
                <a:ea typeface="Calibri" panose="020F0502020204030204" pitchFamily="34" charset="0"/>
                <a:cs typeface="Calibri" panose="020F0502020204030204" pitchFamily="34" charset="0"/>
              </a:rPr>
              <a:t>Top 10 similar restaurants similar to “Tuna Bar”</a:t>
            </a:r>
            <a:endParaRPr lang="en-US" sz="1600" dirty="0">
              <a:latin typeface="Calibri" panose="020F0502020204030204" pitchFamily="34" charset="0"/>
              <a:ea typeface="Calibri" panose="020F0502020204030204" pitchFamily="34" charset="0"/>
              <a:cs typeface="Calibri" panose="020F0502020204030204" pitchFamily="34" charset="0"/>
            </a:endParaRPr>
          </a:p>
          <a:p>
            <a:br>
              <a:rPr lang="en-US" sz="1600" dirty="0">
                <a:latin typeface="Calibri" panose="020F0502020204030204" pitchFamily="34" charset="0"/>
                <a:ea typeface="Calibri" panose="020F0502020204030204" pitchFamily="34" charset="0"/>
                <a:cs typeface="Calibri" panose="020F0502020204030204" pitchFamily="34" charset="0"/>
              </a:rPr>
            </a:b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13</a:t>
            </a:fld>
            <a:endParaRPr lang="en-US"/>
          </a:p>
        </p:txBody>
      </p:sp>
      <p:pic>
        <p:nvPicPr>
          <p:cNvPr id="1026" name="Picture 2">
            <a:extLst>
              <a:ext uri="{FF2B5EF4-FFF2-40B4-BE49-F238E27FC236}">
                <a16:creationId xmlns:a16="http://schemas.microsoft.com/office/drawing/2014/main" id="{DC2CE9B1-D04E-193B-03D7-1B3A8B32D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962" y="2495449"/>
            <a:ext cx="7827796" cy="327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60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4962" y="854963"/>
            <a:ext cx="8027637" cy="1033272"/>
          </a:xfrm>
        </p:spPr>
        <p:txBody>
          <a:bodyPr>
            <a:normAutofit/>
          </a:bodyPr>
          <a:lstStyle/>
          <a:p>
            <a:r>
              <a:rPr lang="en-US" sz="3600" dirty="0"/>
              <a:t>Output-approach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451113" y="2008095"/>
            <a:ext cx="5724940" cy="3478306"/>
          </a:xfrm>
        </p:spPr>
        <p:txBody>
          <a:bodyPr>
            <a:no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Top 10 similar restaurants similar to “Joe’s Pizza”</a:t>
            </a:r>
          </a:p>
          <a:p>
            <a:br>
              <a:rPr lang="en-US" sz="1600" dirty="0">
                <a:latin typeface="Calibri" panose="020F0502020204030204" pitchFamily="34" charset="0"/>
                <a:ea typeface="Calibri" panose="020F0502020204030204" pitchFamily="34" charset="0"/>
                <a:cs typeface="Calibri" panose="020F0502020204030204" pitchFamily="34" charset="0"/>
              </a:rPr>
            </a:b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14</a:t>
            </a:fld>
            <a:endParaRPr lang="en-US"/>
          </a:p>
        </p:txBody>
      </p:sp>
      <p:pic>
        <p:nvPicPr>
          <p:cNvPr id="2050" name="Picture 2">
            <a:extLst>
              <a:ext uri="{FF2B5EF4-FFF2-40B4-BE49-F238E27FC236}">
                <a16:creationId xmlns:a16="http://schemas.microsoft.com/office/drawing/2014/main" id="{54565079-D621-C988-B0EB-19FB02977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962" y="2385909"/>
            <a:ext cx="7494170" cy="361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6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570383" y="807246"/>
            <a:ext cx="7571232" cy="1033272"/>
          </a:xfrm>
        </p:spPr>
        <p:txBody>
          <a:bodyPr>
            <a:normAutofit fontScale="90000"/>
          </a:bodyPr>
          <a:lstStyle/>
          <a:p>
            <a:r>
              <a:rPr lang="en-US" dirty="0"/>
              <a:t>Data Preprocessing for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1717875"/>
            <a:ext cx="5763039" cy="2406864"/>
          </a:xfrm>
        </p:spPr>
        <p:txBody>
          <a:bodyPr>
            <a:normAutofit fontScale="85000" lnSpcReduction="20000"/>
          </a:bodyPr>
          <a:lstStyle/>
          <a:p>
            <a:pPr algn="just"/>
            <a:r>
              <a:rPr lang="en-US" b="1" dirty="0">
                <a:latin typeface="Calibri" panose="020F0502020204030204" pitchFamily="34" charset="0"/>
                <a:ea typeface="Calibri" panose="020F0502020204030204" pitchFamily="34" charset="0"/>
                <a:cs typeface="Calibri" panose="020F0502020204030204" pitchFamily="34" charset="0"/>
              </a:rPr>
              <a:t>Data Cleaning</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Dropping Missing Values </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Filtering out Closed Businesses</a:t>
            </a:r>
          </a:p>
          <a:p>
            <a:pPr algn="just"/>
            <a:r>
              <a:rPr lang="en-US" b="1" dirty="0">
                <a:latin typeface="Calibri" panose="020F0502020204030204" pitchFamily="34" charset="0"/>
                <a:ea typeface="Calibri" panose="020F0502020204030204" pitchFamily="34" charset="0"/>
                <a:cs typeface="Calibri" panose="020F0502020204030204" pitchFamily="34" charset="0"/>
              </a:rPr>
              <a:t>Feature Engineering</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Extract the features from those nested attributes</a:t>
            </a:r>
          </a:p>
          <a:p>
            <a:pPr marL="571500" lvl="1"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Split the multi-valued category </a:t>
            </a: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15</a:t>
            </a:fld>
            <a:endParaRPr lang="en-US"/>
          </a:p>
        </p:txBody>
      </p:sp>
      <p:pic>
        <p:nvPicPr>
          <p:cNvPr id="2052" name="Picture 4">
            <a:extLst>
              <a:ext uri="{FF2B5EF4-FFF2-40B4-BE49-F238E27FC236}">
                <a16:creationId xmlns:a16="http://schemas.microsoft.com/office/drawing/2014/main" id="{92029C8A-132A-8A15-702F-F7D7B3EA5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455" y="1717875"/>
            <a:ext cx="2852465" cy="38162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E943959-589F-9DB6-4CEE-33C979942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484" y="4390685"/>
            <a:ext cx="7053470" cy="114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63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normAutofit/>
          </a:bodyPr>
          <a:lstStyle/>
          <a:p>
            <a:r>
              <a:rPr lang="en-US" sz="3200" dirty="0"/>
              <a:t>Content-based filtering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6582335" cy="3478306"/>
          </a:xfrm>
        </p:spPr>
        <p:txBody>
          <a:bodyPr>
            <a:noAutofit/>
          </a:bodyPr>
          <a:lstStyle/>
          <a:p>
            <a:pPr marL="342900" indent="-34290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Jaccard Similarity</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16</a:t>
            </a:fld>
            <a:endParaRPr lang="en-US"/>
          </a:p>
        </p:txBody>
      </p:sp>
      <p:pic>
        <p:nvPicPr>
          <p:cNvPr id="1028" name="Picture 4">
            <a:extLst>
              <a:ext uri="{FF2B5EF4-FFF2-40B4-BE49-F238E27FC236}">
                <a16:creationId xmlns:a16="http://schemas.microsoft.com/office/drawing/2014/main" id="{49B11409-7D37-3B8A-1529-358C244F5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139" y="3140271"/>
            <a:ext cx="3645728" cy="2849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3AEA687-2CBE-CA67-55C5-7BCCAE9A7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283" y="2008095"/>
            <a:ext cx="5253590" cy="359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61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ppt_w</p:attrName>
                                        </p:attrNameLst>
                                      </p:cBhvr>
                                      <p:tavLst>
                                        <p:tav tm="0">
                                          <p:val>
                                            <p:fltVal val="0"/>
                                          </p:val>
                                        </p:tav>
                                        <p:tav tm="100000">
                                          <p:val>
                                            <p:strVal val="#ppt_w"/>
                                          </p:val>
                                        </p:tav>
                                      </p:tavLst>
                                    </p:anim>
                                    <p:anim calcmode="lin" valueType="num">
                                      <p:cBhvr>
                                        <p:cTn id="18" dur="500" fill="hold"/>
                                        <p:tgtEl>
                                          <p:spTgt spid="102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 calcmode="lin" valueType="num">
                                      <p:cBhvr>
                                        <p:cTn id="23" dur="1000" fill="hold"/>
                                        <p:tgtEl>
                                          <p:spTgt spid="1030"/>
                                        </p:tgtEl>
                                        <p:attrNameLst>
                                          <p:attrName>ppt_w</p:attrName>
                                        </p:attrNameLst>
                                      </p:cBhvr>
                                      <p:tavLst>
                                        <p:tav tm="0">
                                          <p:val>
                                            <p:strVal val="#ppt_w+.3"/>
                                          </p:val>
                                        </p:tav>
                                        <p:tav tm="100000">
                                          <p:val>
                                            <p:strVal val="#ppt_w"/>
                                          </p:val>
                                        </p:tav>
                                      </p:tavLst>
                                    </p:anim>
                                    <p:anim calcmode="lin" valueType="num">
                                      <p:cBhvr>
                                        <p:cTn id="24" dur="1000" fill="hold"/>
                                        <p:tgtEl>
                                          <p:spTgt spid="1030"/>
                                        </p:tgtEl>
                                        <p:attrNameLst>
                                          <p:attrName>ppt_h</p:attrName>
                                        </p:attrNameLst>
                                      </p:cBhvr>
                                      <p:tavLst>
                                        <p:tav tm="0">
                                          <p:val>
                                            <p:strVal val="#ppt_h"/>
                                          </p:val>
                                        </p:tav>
                                        <p:tav tm="100000">
                                          <p:val>
                                            <p:strVal val="#ppt_h"/>
                                          </p:val>
                                        </p:tav>
                                      </p:tavLst>
                                    </p:anim>
                                    <p:animEffect transition="in" filter="fade">
                                      <p:cBhvr>
                                        <p:cTn id="25"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Collaborative Filtering</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5700963" cy="3478306"/>
          </a:xfrm>
        </p:spPr>
        <p:txBody>
          <a:bodyPr>
            <a:normAutofit/>
          </a:bodyPr>
          <a:lstStyle/>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Collaborative Filtering (CF) is a method used in recommender systems to predict user interests by collecting preferences from multiple users. It assumes that if one user agrees with another on one issue, they are likely to agree on others.</a:t>
            </a:r>
          </a:p>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We used 2 approaches here. First approach is using SVD and the second approach is using ALS.</a:t>
            </a: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17</a:t>
            </a:fld>
            <a:endParaRPr lang="en-US"/>
          </a:p>
        </p:txBody>
      </p:sp>
      <p:pic>
        <p:nvPicPr>
          <p:cNvPr id="15" name="Picture Placeholder 14">
            <a:extLst>
              <a:ext uri="{FF2B5EF4-FFF2-40B4-BE49-F238E27FC236}">
                <a16:creationId xmlns:a16="http://schemas.microsoft.com/office/drawing/2014/main" id="{C1276E6B-A672-CA0D-4C7D-7A456309A520}"/>
              </a:ext>
            </a:extLst>
          </p:cNvPr>
          <p:cNvPicPr>
            <a:picLocks noGrp="1" noChangeAspect="1"/>
          </p:cNvPicPr>
          <p:nvPr>
            <p:ph type="pic" sz="quarter" idx="13"/>
          </p:nvPr>
        </p:nvPicPr>
        <p:blipFill rotWithShape="1">
          <a:blip r:embed="rId2"/>
          <a:srcRect l="2462" r="52070"/>
          <a:stretch/>
        </p:blipFill>
        <p:spPr>
          <a:xfrm>
            <a:off x="8390021" y="878540"/>
            <a:ext cx="3618919" cy="5096795"/>
          </a:xfrm>
        </p:spPr>
      </p:pic>
    </p:spTree>
    <p:extLst>
      <p:ext uri="{BB962C8B-B14F-4D97-AF65-F5344CB8AC3E}">
        <p14:creationId xmlns:p14="http://schemas.microsoft.com/office/powerpoint/2010/main" val="28661034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out)">
                                      <p:cBhvr>
                                        <p:cTn id="13" dur="75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459832" y="1170432"/>
            <a:ext cx="7940842" cy="1033272"/>
          </a:xfrm>
        </p:spPr>
        <p:txBody>
          <a:bodyPr>
            <a:normAutofit fontScale="90000"/>
          </a:bodyPr>
          <a:lstStyle/>
          <a:p>
            <a:r>
              <a:rPr lang="en-US" dirty="0"/>
              <a:t>Collaborative Filtering-appraoch1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6582335" cy="3478306"/>
          </a:xfrm>
        </p:spPr>
        <p:txBody>
          <a:bodyPr>
            <a:normAutofit/>
          </a:bodyPr>
          <a:lstStyle/>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Our recommendation system utilizes Collaborative Filtering with the Surprise library and SVD algorithm.</a:t>
            </a:r>
          </a:p>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SVD – Singular Value Decomposition.</a:t>
            </a:r>
          </a:p>
          <a:p>
            <a:pPr marL="342900" indent="-342900" algn="just">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SVD tailors predictions to individual users, enhancing the system's ability to provide accurate and personalized business recommendations.</a:t>
            </a: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18</a:t>
            </a:fld>
            <a:endParaRPr lang="en-US"/>
          </a:p>
        </p:txBody>
      </p:sp>
      <p:pic>
        <p:nvPicPr>
          <p:cNvPr id="17" name="Picture 16">
            <a:extLst>
              <a:ext uri="{FF2B5EF4-FFF2-40B4-BE49-F238E27FC236}">
                <a16:creationId xmlns:a16="http://schemas.microsoft.com/office/drawing/2014/main" id="{B8A5AA00-8FB6-A86D-A4A8-CDDC89A8B5FF}"/>
              </a:ext>
            </a:extLst>
          </p:cNvPr>
          <p:cNvPicPr>
            <a:picLocks noChangeAspect="1"/>
          </p:cNvPicPr>
          <p:nvPr/>
        </p:nvPicPr>
        <p:blipFill>
          <a:blip r:embed="rId2"/>
          <a:stretch>
            <a:fillRect/>
          </a:stretch>
        </p:blipFill>
        <p:spPr>
          <a:xfrm>
            <a:off x="2823411" y="3945619"/>
            <a:ext cx="4876096" cy="2046917"/>
          </a:xfrm>
          <a:prstGeom prst="rect">
            <a:avLst/>
          </a:prstGeom>
        </p:spPr>
      </p:pic>
    </p:spTree>
    <p:extLst>
      <p:ext uri="{BB962C8B-B14F-4D97-AF65-F5344CB8AC3E}">
        <p14:creationId xmlns:p14="http://schemas.microsoft.com/office/powerpoint/2010/main" val="4521819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3121" y="765820"/>
            <a:ext cx="7961300" cy="1033272"/>
          </a:xfrm>
        </p:spPr>
        <p:txBody>
          <a:bodyPr>
            <a:normAutofit/>
          </a:bodyPr>
          <a:lstStyle/>
          <a:p>
            <a:r>
              <a:rPr lang="en-US" sz="3200" dirty="0"/>
              <a:t>Evaluation for 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1" y="2008095"/>
            <a:ext cx="4063448" cy="3478306"/>
          </a:xfrm>
        </p:spPr>
        <p:txBody>
          <a:bodyPr>
            <a:normAutofit fontScale="70000" lnSpcReduction="20000"/>
          </a:bodyPr>
          <a:lstStyle/>
          <a:p>
            <a:pPr marL="342900" indent="-342900" algn="l">
              <a:buFont typeface="Arial" panose="020B0604020202020204" pitchFamily="34" charset="0"/>
              <a:buChar char="•"/>
            </a:pPr>
            <a:r>
              <a:rPr lang="en-US" b="0" i="0" dirty="0">
                <a:solidFill>
                  <a:srgbClr val="1F2937"/>
                </a:solidFill>
                <a:effectLst/>
                <a:latin typeface="Inter"/>
              </a:rPr>
              <a:t>Assessed model performance by utilizing accuracy metrics like cosine similarity.</a:t>
            </a:r>
          </a:p>
          <a:p>
            <a:pPr marL="342900" indent="-342900" algn="l">
              <a:buFont typeface="Arial" panose="020B0604020202020204" pitchFamily="34" charset="0"/>
              <a:buChar char="•"/>
            </a:pPr>
            <a:r>
              <a:rPr lang="en-US" dirty="0">
                <a:solidFill>
                  <a:srgbClr val="1F2937"/>
                </a:solidFill>
                <a:latin typeface="Inter"/>
              </a:rPr>
              <a:t>Cosine similarity was calculated between actual and predicted ratings</a:t>
            </a:r>
          </a:p>
          <a:p>
            <a:pPr marL="342900" indent="-342900" algn="l">
              <a:buFont typeface="Arial" panose="020B0604020202020204" pitchFamily="34" charset="0"/>
              <a:buChar char="•"/>
            </a:pPr>
            <a:r>
              <a:rPr lang="en-US" b="0" i="0" dirty="0">
                <a:solidFill>
                  <a:srgbClr val="1F2937"/>
                </a:solidFill>
                <a:effectLst/>
                <a:latin typeface="Inter"/>
              </a:rPr>
              <a:t>Demonstrated the ability of collaborative filtering to make personalized recommendations by utilizing cosine similarity and evaluating performance metrics.</a:t>
            </a:r>
          </a:p>
          <a:p>
            <a:br>
              <a:rPr lang="en-US" dirty="0"/>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19</a:t>
            </a:fld>
            <a:endParaRPr lang="en-US"/>
          </a:p>
        </p:txBody>
      </p:sp>
      <p:pic>
        <p:nvPicPr>
          <p:cNvPr id="23" name="Picture 22">
            <a:extLst>
              <a:ext uri="{FF2B5EF4-FFF2-40B4-BE49-F238E27FC236}">
                <a16:creationId xmlns:a16="http://schemas.microsoft.com/office/drawing/2014/main" id="{ACF352B5-57A0-7597-268F-77F8D755FCCD}"/>
              </a:ext>
            </a:extLst>
          </p:cNvPr>
          <p:cNvPicPr>
            <a:picLocks noChangeAspect="1"/>
          </p:cNvPicPr>
          <p:nvPr/>
        </p:nvPicPr>
        <p:blipFill>
          <a:blip r:embed="rId2"/>
          <a:stretch>
            <a:fillRect/>
          </a:stretch>
        </p:blipFill>
        <p:spPr>
          <a:xfrm>
            <a:off x="5736242" y="1590089"/>
            <a:ext cx="5972175" cy="4152900"/>
          </a:xfrm>
          <a:prstGeom prst="rect">
            <a:avLst/>
          </a:prstGeom>
        </p:spPr>
      </p:pic>
    </p:spTree>
    <p:extLst>
      <p:ext uri="{BB962C8B-B14F-4D97-AF65-F5344CB8AC3E}">
        <p14:creationId xmlns:p14="http://schemas.microsoft.com/office/powerpoint/2010/main" val="1755618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6B15-8FD9-4DBA-937D-A035F2A313B4}"/>
              </a:ext>
            </a:extLst>
          </p:cNvPr>
          <p:cNvSpPr>
            <a:spLocks noGrp="1"/>
          </p:cNvSpPr>
          <p:nvPr>
            <p:ph type="title"/>
          </p:nvPr>
        </p:nvSpPr>
        <p:spPr>
          <a:xfrm>
            <a:off x="5824728" y="1078992"/>
            <a:ext cx="5797296" cy="1225296"/>
          </a:xfrm>
        </p:spPr>
        <p:txBody>
          <a:bodyPr/>
          <a:lstStyle/>
          <a:p>
            <a:r>
              <a:rPr lang="en-US" dirty="0"/>
              <a:t>Agenda</a:t>
            </a:r>
          </a:p>
        </p:txBody>
      </p:sp>
      <p:pic>
        <p:nvPicPr>
          <p:cNvPr id="9" name="Picture Placeholder 8">
            <a:extLst>
              <a:ext uri="{FF2B5EF4-FFF2-40B4-BE49-F238E27FC236}">
                <a16:creationId xmlns:a16="http://schemas.microsoft.com/office/drawing/2014/main" id="{8D74DD2C-F3C3-47CA-BA67-6081ADAFF403}"/>
              </a:ext>
            </a:extLst>
          </p:cNvPr>
          <p:cNvPicPr>
            <a:picLocks noGrp="1" noChangeAspect="1"/>
          </p:cNvPicPr>
          <p:nvPr>
            <p:ph type="pic" sz="quarter" idx="13"/>
          </p:nvPr>
        </p:nvPicPr>
        <p:blipFill>
          <a:blip r:embed="rId2"/>
          <a:srcRect/>
          <a:stretch/>
        </p:blipFill>
        <p:spPr>
          <a:xfrm>
            <a:off x="1069848" y="896112"/>
            <a:ext cx="2176272" cy="2514600"/>
          </a:xfrm>
        </p:spPr>
      </p:pic>
      <p:pic>
        <p:nvPicPr>
          <p:cNvPr id="11" name="Picture Placeholder 10">
            <a:extLst>
              <a:ext uri="{FF2B5EF4-FFF2-40B4-BE49-F238E27FC236}">
                <a16:creationId xmlns:a16="http://schemas.microsoft.com/office/drawing/2014/main" id="{C906B932-B0C9-4994-83C3-745815426304}"/>
              </a:ext>
            </a:extLst>
          </p:cNvPr>
          <p:cNvPicPr>
            <a:picLocks noGrp="1" noChangeAspect="1"/>
          </p:cNvPicPr>
          <p:nvPr>
            <p:ph type="pic" sz="quarter" idx="14"/>
          </p:nvPr>
        </p:nvPicPr>
        <p:blipFill>
          <a:blip r:embed="rId3"/>
          <a:srcRect/>
          <a:stretch/>
        </p:blipFill>
        <p:spPr>
          <a:xfrm>
            <a:off x="3236976" y="896112"/>
            <a:ext cx="2176272" cy="2514600"/>
          </a:xfrm>
        </p:spPr>
      </p:pic>
      <p:pic>
        <p:nvPicPr>
          <p:cNvPr id="14" name="Picture Placeholder 13">
            <a:extLst>
              <a:ext uri="{FF2B5EF4-FFF2-40B4-BE49-F238E27FC236}">
                <a16:creationId xmlns:a16="http://schemas.microsoft.com/office/drawing/2014/main" id="{77ACA1AC-D365-42BD-8398-A0F69FC32521}"/>
              </a:ext>
            </a:extLst>
          </p:cNvPr>
          <p:cNvPicPr>
            <a:picLocks noGrp="1" noChangeAspect="1"/>
          </p:cNvPicPr>
          <p:nvPr>
            <p:ph type="pic" sz="quarter" idx="15"/>
          </p:nvPr>
        </p:nvPicPr>
        <p:blipFill>
          <a:blip r:embed="rId4"/>
          <a:srcRect l="6534" r="6534"/>
          <a:stretch/>
        </p:blipFill>
        <p:spPr>
          <a:xfrm>
            <a:off x="1069848" y="3410712"/>
            <a:ext cx="2176272" cy="2514600"/>
          </a:xfrm>
        </p:spPr>
      </p:pic>
      <p:pic>
        <p:nvPicPr>
          <p:cNvPr id="13" name="Picture Placeholder 12">
            <a:extLst>
              <a:ext uri="{FF2B5EF4-FFF2-40B4-BE49-F238E27FC236}">
                <a16:creationId xmlns:a16="http://schemas.microsoft.com/office/drawing/2014/main" id="{1420ADBB-5A27-484C-B18D-F2C1CF8BF158}"/>
              </a:ext>
            </a:extLst>
          </p:cNvPr>
          <p:cNvPicPr>
            <a:picLocks noGrp="1" noChangeAspect="1"/>
          </p:cNvPicPr>
          <p:nvPr>
            <p:ph type="pic" sz="quarter" idx="16"/>
          </p:nvPr>
        </p:nvPicPr>
        <p:blipFill>
          <a:blip r:embed="rId5"/>
          <a:srcRect/>
          <a:stretch/>
        </p:blipFill>
        <p:spPr>
          <a:xfrm>
            <a:off x="3236976" y="3410712"/>
            <a:ext cx="2176272" cy="2514600"/>
          </a:xfrm>
        </p:spPr>
      </p:pic>
      <p:sp>
        <p:nvSpPr>
          <p:cNvPr id="3" name="Content Placeholder 2">
            <a:extLst>
              <a:ext uri="{FF2B5EF4-FFF2-40B4-BE49-F238E27FC236}">
                <a16:creationId xmlns:a16="http://schemas.microsoft.com/office/drawing/2014/main" id="{E2AB768D-85F6-4B7C-BD45-CE6CDE81649E}"/>
              </a:ext>
            </a:extLst>
          </p:cNvPr>
          <p:cNvSpPr>
            <a:spLocks noGrp="1"/>
          </p:cNvSpPr>
          <p:nvPr>
            <p:ph idx="1"/>
          </p:nvPr>
        </p:nvSpPr>
        <p:spPr>
          <a:xfrm>
            <a:off x="5824728" y="2088776"/>
            <a:ext cx="5524499" cy="3690232"/>
          </a:xfrm>
        </p:spPr>
        <p:txBody>
          <a:bodyPr>
            <a:normAutofit fontScale="92500" lnSpcReduction="20000"/>
          </a:bodyPr>
          <a:lstStyle/>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Abstract</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Introduction</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Data Collection &amp; Pre-processing</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Methodology</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Summary</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Future Scope</a:t>
            </a:r>
          </a:p>
          <a:p>
            <a:pPr marL="342900"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References</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7" name="Slide Number Placeholder 16">
            <a:extLst>
              <a:ext uri="{FF2B5EF4-FFF2-40B4-BE49-F238E27FC236}">
                <a16:creationId xmlns:a16="http://schemas.microsoft.com/office/drawing/2014/main" id="{C451C227-806A-4DE3-9B09-36809B587388}"/>
              </a:ext>
            </a:extLst>
          </p:cNvPr>
          <p:cNvSpPr>
            <a:spLocks noGrp="1"/>
          </p:cNvSpPr>
          <p:nvPr>
            <p:ph type="sldNum" sz="quarter" idx="19"/>
          </p:nvPr>
        </p:nvSpPr>
        <p:spPr>
          <a:xfrm>
            <a:off x="11457919" y="6382512"/>
            <a:ext cx="500997" cy="365125"/>
          </a:xfrm>
        </p:spPr>
        <p:txBody>
          <a:bodyPr/>
          <a:lstStyle/>
          <a:p>
            <a:fld id="{4C8B8A27-DF03-4546-BA93-21C967D57E5C}" type="slidenum">
              <a:rPr lang="en-US" smtClean="0"/>
              <a:pPr/>
              <a:t>2</a:t>
            </a:fld>
            <a:endParaRPr lang="en-US"/>
          </a:p>
        </p:txBody>
      </p:sp>
    </p:spTree>
    <p:extLst>
      <p:ext uri="{BB962C8B-B14F-4D97-AF65-F5344CB8AC3E}">
        <p14:creationId xmlns:p14="http://schemas.microsoft.com/office/powerpoint/2010/main" val="6135214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3121" y="765820"/>
            <a:ext cx="7379208" cy="1033272"/>
          </a:xfrm>
        </p:spPr>
        <p:txBody>
          <a:bodyPr>
            <a:normAutofit/>
          </a:bodyPr>
          <a:lstStyle/>
          <a:p>
            <a:r>
              <a:rPr lang="en-US" sz="3200" dirty="0"/>
              <a:t>Output- approach 1</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572126" y="1799093"/>
            <a:ext cx="4523874" cy="3687308"/>
          </a:xfrm>
        </p:spPr>
        <p:txBody>
          <a:bodyPr>
            <a:normAutofit/>
          </a:bodyPr>
          <a:lstStyle/>
          <a:p>
            <a:pPr marL="342900" indent="-342900" algn="l">
              <a:buFont typeface="Arial" panose="020B0604020202020204" pitchFamily="34" charset="0"/>
              <a:buChar char="•"/>
            </a:pPr>
            <a:r>
              <a:rPr lang="en-US" b="0" i="0" dirty="0">
                <a:solidFill>
                  <a:srgbClr val="1F2937"/>
                </a:solidFill>
                <a:effectLst/>
                <a:latin typeface="Inter"/>
              </a:rPr>
              <a:t>Top 20 recommendations for a Specific user is displayed when that particular user’s id is given. </a:t>
            </a:r>
          </a:p>
          <a:p>
            <a:br>
              <a:rPr lang="en-US" dirty="0"/>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20</a:t>
            </a:fld>
            <a:endParaRPr lang="en-US"/>
          </a:p>
        </p:txBody>
      </p:sp>
      <p:pic>
        <p:nvPicPr>
          <p:cNvPr id="5" name="Picture 4">
            <a:extLst>
              <a:ext uri="{FF2B5EF4-FFF2-40B4-BE49-F238E27FC236}">
                <a16:creationId xmlns:a16="http://schemas.microsoft.com/office/drawing/2014/main" id="{9AAB1A62-F03A-7339-6994-A12FA47AAB9C}"/>
              </a:ext>
            </a:extLst>
          </p:cNvPr>
          <p:cNvPicPr>
            <a:picLocks noChangeAspect="1"/>
          </p:cNvPicPr>
          <p:nvPr/>
        </p:nvPicPr>
        <p:blipFill>
          <a:blip r:embed="rId2"/>
          <a:stretch>
            <a:fillRect/>
          </a:stretch>
        </p:blipFill>
        <p:spPr>
          <a:xfrm>
            <a:off x="7026442" y="898358"/>
            <a:ext cx="3593432" cy="5023585"/>
          </a:xfrm>
          <a:prstGeom prst="rect">
            <a:avLst/>
          </a:prstGeom>
        </p:spPr>
      </p:pic>
    </p:spTree>
    <p:extLst>
      <p:ext uri="{BB962C8B-B14F-4D97-AF65-F5344CB8AC3E}">
        <p14:creationId xmlns:p14="http://schemas.microsoft.com/office/powerpoint/2010/main" val="153970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99032" y="1170432"/>
            <a:ext cx="7772400" cy="1033272"/>
          </a:xfrm>
        </p:spPr>
        <p:txBody>
          <a:bodyPr>
            <a:normAutofit fontScale="90000"/>
          </a:bodyPr>
          <a:lstStyle/>
          <a:p>
            <a:r>
              <a:rPr lang="en-US" dirty="0"/>
              <a:t>Collaborative Filtering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5636795" cy="2050558"/>
          </a:xfrm>
        </p:spPr>
        <p:txBody>
          <a:bodyPr>
            <a:normAutofit/>
          </a:bodyPr>
          <a:lstStyle/>
          <a:p>
            <a:pPr marL="342900" indent="-342900" algn="just">
              <a:lnSpc>
                <a:spcPct val="10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ALS - Alternating Least Squares</a:t>
            </a:r>
          </a:p>
          <a:p>
            <a:pPr marL="342900" indent="-342900" algn="just">
              <a:lnSpc>
                <a:spcPct val="10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ALS is an iterative optimization process where we for every iteration try to arrive closer and closer to a factorized representation of our original data.</a:t>
            </a:r>
          </a:p>
          <a:p>
            <a:pPr marL="285750" indent="-285750" algn="just">
              <a:lnSpc>
                <a:spcPct val="100000"/>
              </a:lnSpc>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ALS is the solution to make the matric factorization process scalable beyond single hosts and is mostly preferred for industry use cases. </a:t>
            </a:r>
          </a:p>
          <a:p>
            <a:pPr algn="just">
              <a:lnSpc>
                <a:spcPct val="100000"/>
              </a:lnSpc>
            </a:pPr>
            <a:r>
              <a:rPr lang="en-US" sz="1400" dirty="0">
                <a:latin typeface="Calibri" panose="020F0502020204030204" pitchFamily="34" charset="0"/>
                <a:ea typeface="Calibri" panose="020F0502020204030204" pitchFamily="34" charset="0"/>
                <a:cs typeface="Calibri" panose="020F0502020204030204" pitchFamily="34" charset="0"/>
              </a:rPr>
              <a:t>       </a:t>
            </a:r>
          </a:p>
          <a:p>
            <a:pPr marL="342900" indent="-342900" algn="just">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21</a:t>
            </a:fld>
            <a:endParaRPr lang="en-US"/>
          </a:p>
        </p:txBody>
      </p:sp>
      <p:pic>
        <p:nvPicPr>
          <p:cNvPr id="4098" name="Picture 2" descr="Alternating Least Squares – Data Science Made Simpler">
            <a:extLst>
              <a:ext uri="{FF2B5EF4-FFF2-40B4-BE49-F238E27FC236}">
                <a16:creationId xmlns:a16="http://schemas.microsoft.com/office/drawing/2014/main" id="{ED85158B-9223-3C63-E210-2FA7A5D15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495" y="2008095"/>
            <a:ext cx="4095479" cy="1685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312B7800-C3A2-99CE-CA81-273658222464}"/>
              </a:ext>
            </a:extLst>
          </p:cNvPr>
          <p:cNvPicPr>
            <a:picLocks noChangeAspect="1"/>
          </p:cNvPicPr>
          <p:nvPr/>
        </p:nvPicPr>
        <p:blipFill>
          <a:blip r:embed="rId3"/>
          <a:stretch>
            <a:fillRect/>
          </a:stretch>
        </p:blipFill>
        <p:spPr>
          <a:xfrm>
            <a:off x="1561786" y="4182436"/>
            <a:ext cx="7772400" cy="1564318"/>
          </a:xfrm>
          <a:prstGeom prst="rect">
            <a:avLst/>
          </a:prstGeom>
        </p:spPr>
      </p:pic>
    </p:spTree>
    <p:extLst>
      <p:ext uri="{BB962C8B-B14F-4D97-AF65-F5344CB8AC3E}">
        <p14:creationId xmlns:p14="http://schemas.microsoft.com/office/powerpoint/2010/main" val="8539008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42"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343121" y="765820"/>
            <a:ext cx="7379208" cy="1033272"/>
          </a:xfrm>
        </p:spPr>
        <p:txBody>
          <a:bodyPr>
            <a:normAutofit/>
          </a:bodyPr>
          <a:lstStyle/>
          <a:p>
            <a:r>
              <a:rPr lang="en-US" sz="3200" dirty="0"/>
              <a:t>Evaluation for approach 2</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1" y="2008095"/>
            <a:ext cx="4063448" cy="3478306"/>
          </a:xfrm>
        </p:spPr>
        <p:txBody>
          <a:bodyPr>
            <a:normAutofit/>
          </a:bodyPr>
          <a:lstStyle/>
          <a:p>
            <a:pPr marL="342900" indent="-342900" algn="l">
              <a:buFont typeface="Arial" panose="020B0604020202020204" pitchFamily="34" charset="0"/>
              <a:buChar char="•"/>
            </a:pPr>
            <a:r>
              <a:rPr lang="en-US" dirty="0">
                <a:solidFill>
                  <a:srgbClr val="1F2937"/>
                </a:solidFill>
                <a:latin typeface="Inter"/>
              </a:rPr>
              <a:t>Review Table provides &lt;user, item, star&gt; tuple.</a:t>
            </a:r>
          </a:p>
          <a:p>
            <a:pPr marL="342900" indent="-342900" algn="l">
              <a:buFont typeface="Arial" panose="020B0604020202020204" pitchFamily="34" charset="0"/>
              <a:buChar char="•"/>
            </a:pPr>
            <a:r>
              <a:rPr lang="en-US" dirty="0">
                <a:solidFill>
                  <a:srgbClr val="1F2937"/>
                </a:solidFill>
                <a:latin typeface="Inter"/>
              </a:rPr>
              <a:t>MSE</a:t>
            </a:r>
          </a:p>
          <a:p>
            <a:pPr marL="342900" indent="-342900" algn="l">
              <a:buFont typeface="Arial" panose="020B0604020202020204" pitchFamily="34" charset="0"/>
              <a:buChar char="•"/>
            </a:pPr>
            <a:r>
              <a:rPr lang="en-US" dirty="0"/>
              <a:t>RMSE</a:t>
            </a:r>
          </a:p>
          <a:p>
            <a:pPr marL="342900" indent="-342900" algn="l">
              <a:buFont typeface="Arial" panose="020B0604020202020204" pitchFamily="34" charset="0"/>
              <a:buChar char="•"/>
            </a:pPr>
            <a:r>
              <a:rPr lang="en-US" dirty="0"/>
              <a:t>Cosine Similarity</a:t>
            </a:r>
            <a:br>
              <a:rPr lang="en-US" dirty="0"/>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22</a:t>
            </a:fld>
            <a:endParaRPr lang="en-US"/>
          </a:p>
        </p:txBody>
      </p:sp>
      <p:pic>
        <p:nvPicPr>
          <p:cNvPr id="1028" name="Picture 4" descr="Output image">
            <a:extLst>
              <a:ext uri="{FF2B5EF4-FFF2-40B4-BE49-F238E27FC236}">
                <a16:creationId xmlns:a16="http://schemas.microsoft.com/office/drawing/2014/main" id="{52144CC8-4451-6EE8-37EA-66A7311C5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93" y="1238973"/>
            <a:ext cx="4699254" cy="35391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 code&#10;&#10;Description automatically generated">
            <a:extLst>
              <a:ext uri="{FF2B5EF4-FFF2-40B4-BE49-F238E27FC236}">
                <a16:creationId xmlns:a16="http://schemas.microsoft.com/office/drawing/2014/main" id="{84288B79-7DF6-CF86-508D-3C284AABF7A6}"/>
              </a:ext>
            </a:extLst>
          </p:cNvPr>
          <p:cNvPicPr>
            <a:picLocks noChangeAspect="1"/>
          </p:cNvPicPr>
          <p:nvPr/>
        </p:nvPicPr>
        <p:blipFill>
          <a:blip r:embed="rId3"/>
          <a:stretch>
            <a:fillRect/>
          </a:stretch>
        </p:blipFill>
        <p:spPr>
          <a:xfrm>
            <a:off x="4569808" y="4788726"/>
            <a:ext cx="6279071" cy="1395349"/>
          </a:xfrm>
          <a:prstGeom prst="rect">
            <a:avLst/>
          </a:prstGeom>
        </p:spPr>
      </p:pic>
    </p:spTree>
    <p:extLst>
      <p:ext uri="{BB962C8B-B14F-4D97-AF65-F5344CB8AC3E}">
        <p14:creationId xmlns:p14="http://schemas.microsoft.com/office/powerpoint/2010/main" val="264080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214784" y="1054578"/>
            <a:ext cx="7379208" cy="1033272"/>
          </a:xfrm>
        </p:spPr>
        <p:txBody>
          <a:bodyPr>
            <a:normAutofit/>
          </a:bodyPr>
          <a:lstStyle/>
          <a:p>
            <a:r>
              <a:rPr lang="en-US" sz="3200" dirty="0"/>
              <a:t>Comparison of approaches</a:t>
            </a:r>
          </a:p>
        </p:txBody>
      </p:sp>
      <p:graphicFrame>
        <p:nvGraphicFramePr>
          <p:cNvPr id="4" name="Content Placeholder 3">
            <a:extLst>
              <a:ext uri="{FF2B5EF4-FFF2-40B4-BE49-F238E27FC236}">
                <a16:creationId xmlns:a16="http://schemas.microsoft.com/office/drawing/2014/main" id="{FBAFFFA7-93F3-7C27-873D-1A47833E8240}"/>
              </a:ext>
            </a:extLst>
          </p:cNvPr>
          <p:cNvGraphicFramePr>
            <a:graphicFrameLocks noGrp="1"/>
          </p:cNvGraphicFramePr>
          <p:nvPr>
            <p:ph idx="1"/>
            <p:extLst>
              <p:ext uri="{D42A27DB-BD31-4B8C-83A1-F6EECF244321}">
                <p14:modId xmlns:p14="http://schemas.microsoft.com/office/powerpoint/2010/main" val="4219950516"/>
              </p:ext>
            </p:extLst>
          </p:nvPr>
        </p:nvGraphicFramePr>
        <p:xfrm>
          <a:off x="1742574" y="2087850"/>
          <a:ext cx="7264400" cy="3200400"/>
        </p:xfrm>
        <a:graphic>
          <a:graphicData uri="http://schemas.openxmlformats.org/drawingml/2006/table">
            <a:tbl>
              <a:tblPr firstRow="1" bandRow="1">
                <a:tableStyleId>{5C22544A-7EE6-4342-B048-85BDC9FD1C3A}</a:tableStyleId>
              </a:tblPr>
              <a:tblGrid>
                <a:gridCol w="1816100">
                  <a:extLst>
                    <a:ext uri="{9D8B030D-6E8A-4147-A177-3AD203B41FA5}">
                      <a16:colId xmlns:a16="http://schemas.microsoft.com/office/drawing/2014/main" val="1409843700"/>
                    </a:ext>
                  </a:extLst>
                </a:gridCol>
                <a:gridCol w="1816100">
                  <a:extLst>
                    <a:ext uri="{9D8B030D-6E8A-4147-A177-3AD203B41FA5}">
                      <a16:colId xmlns:a16="http://schemas.microsoft.com/office/drawing/2014/main" val="3141910401"/>
                    </a:ext>
                  </a:extLst>
                </a:gridCol>
                <a:gridCol w="1816100">
                  <a:extLst>
                    <a:ext uri="{9D8B030D-6E8A-4147-A177-3AD203B41FA5}">
                      <a16:colId xmlns:a16="http://schemas.microsoft.com/office/drawing/2014/main" val="3118122924"/>
                    </a:ext>
                  </a:extLst>
                </a:gridCol>
                <a:gridCol w="1816100">
                  <a:extLst>
                    <a:ext uri="{9D8B030D-6E8A-4147-A177-3AD203B41FA5}">
                      <a16:colId xmlns:a16="http://schemas.microsoft.com/office/drawing/2014/main" val="955036086"/>
                    </a:ext>
                  </a:extLst>
                </a:gridCol>
              </a:tblGrid>
              <a:tr h="370840">
                <a:tc>
                  <a:txBody>
                    <a:bodyPr/>
                    <a:lstStyle/>
                    <a:p>
                      <a:r>
                        <a:rPr lang="en-US" dirty="0"/>
                        <a:t>Algorithm</a:t>
                      </a:r>
                    </a:p>
                  </a:txBody>
                  <a:tcPr/>
                </a:tc>
                <a:tc>
                  <a:txBody>
                    <a:bodyPr/>
                    <a:lstStyle/>
                    <a:p>
                      <a:r>
                        <a:rPr lang="en-US" dirty="0"/>
                        <a:t>MSE</a:t>
                      </a:r>
                    </a:p>
                  </a:txBody>
                  <a:tcPr/>
                </a:tc>
                <a:tc>
                  <a:txBody>
                    <a:bodyPr/>
                    <a:lstStyle/>
                    <a:p>
                      <a:r>
                        <a:rPr lang="en-US" dirty="0"/>
                        <a:t>RMSE</a:t>
                      </a:r>
                    </a:p>
                  </a:txBody>
                  <a:tcPr/>
                </a:tc>
                <a:tc>
                  <a:txBody>
                    <a:bodyPr/>
                    <a:lstStyle/>
                    <a:p>
                      <a:r>
                        <a:rPr lang="en-US" dirty="0"/>
                        <a:t>Cosine Similarity</a:t>
                      </a:r>
                    </a:p>
                  </a:txBody>
                  <a:tcPr/>
                </a:tc>
                <a:extLst>
                  <a:ext uri="{0D108BD9-81ED-4DB2-BD59-A6C34878D82A}">
                    <a16:rowId xmlns:a16="http://schemas.microsoft.com/office/drawing/2014/main" val="4049548235"/>
                  </a:ext>
                </a:extLst>
              </a:tr>
              <a:tr h="370840">
                <a:tc>
                  <a:txBody>
                    <a:bodyPr/>
                    <a:lstStyle/>
                    <a:p>
                      <a:r>
                        <a:rPr lang="en-US" dirty="0"/>
                        <a:t>Collaborative (ALS)</a:t>
                      </a:r>
                    </a:p>
                  </a:txBody>
                  <a:tcPr/>
                </a:tc>
                <a:tc>
                  <a:txBody>
                    <a:bodyPr/>
                    <a:lstStyle/>
                    <a:p>
                      <a:r>
                        <a:rPr lang="en-US" dirty="0"/>
                        <a:t>3.8602</a:t>
                      </a:r>
                    </a:p>
                  </a:txBody>
                  <a:tcPr/>
                </a:tc>
                <a:tc>
                  <a:txBody>
                    <a:bodyPr/>
                    <a:lstStyle/>
                    <a:p>
                      <a:r>
                        <a:rPr lang="en-US" dirty="0"/>
                        <a:t>1.9647</a:t>
                      </a:r>
                    </a:p>
                  </a:txBody>
                  <a:tcPr/>
                </a:tc>
                <a:tc>
                  <a:txBody>
                    <a:bodyPr/>
                    <a:lstStyle/>
                    <a:p>
                      <a:r>
                        <a:rPr lang="en-US" dirty="0"/>
                        <a:t>0.8839</a:t>
                      </a:r>
                    </a:p>
                  </a:txBody>
                  <a:tcPr/>
                </a:tc>
                <a:extLst>
                  <a:ext uri="{0D108BD9-81ED-4DB2-BD59-A6C34878D82A}">
                    <a16:rowId xmlns:a16="http://schemas.microsoft.com/office/drawing/2014/main" val="3702095308"/>
                  </a:ext>
                </a:extLst>
              </a:tr>
              <a:tr h="370840">
                <a:tc>
                  <a:txBody>
                    <a:bodyPr/>
                    <a:lstStyle/>
                    <a:p>
                      <a:r>
                        <a:rPr lang="en-US" dirty="0"/>
                        <a:t>Content-Based (KNN)</a:t>
                      </a:r>
                    </a:p>
                  </a:txBody>
                  <a:tcPr/>
                </a:tc>
                <a:tc>
                  <a:txBody>
                    <a:bodyPr/>
                    <a:lstStyle/>
                    <a:p>
                      <a:r>
                        <a:rPr lang="en-US" dirty="0"/>
                        <a:t>2.2486</a:t>
                      </a:r>
                    </a:p>
                  </a:txBody>
                  <a:tcPr/>
                </a:tc>
                <a:tc>
                  <a:txBody>
                    <a:bodyPr/>
                    <a:lstStyle/>
                    <a:p>
                      <a:r>
                        <a:rPr lang="en-US" dirty="0"/>
                        <a:t>1.4995</a:t>
                      </a:r>
                    </a:p>
                  </a:txBody>
                  <a:tcPr/>
                </a:tc>
                <a:tc>
                  <a:txBody>
                    <a:bodyPr/>
                    <a:lstStyle/>
                    <a:p>
                      <a:r>
                        <a:rPr lang="en-US" dirty="0"/>
                        <a:t>0.9302</a:t>
                      </a:r>
                    </a:p>
                  </a:txBody>
                  <a:tcPr/>
                </a:tc>
                <a:extLst>
                  <a:ext uri="{0D108BD9-81ED-4DB2-BD59-A6C34878D82A}">
                    <a16:rowId xmlns:a16="http://schemas.microsoft.com/office/drawing/2014/main" val="1488120846"/>
                  </a:ext>
                </a:extLst>
              </a:tr>
              <a:tr h="370840">
                <a:tc>
                  <a:txBody>
                    <a:bodyPr/>
                    <a:lstStyle/>
                    <a:p>
                      <a:r>
                        <a:rPr lang="en-US" dirty="0"/>
                        <a:t>Content-Based (TF-IDF)</a:t>
                      </a:r>
                    </a:p>
                  </a:txBody>
                  <a:tcPr/>
                </a:tc>
                <a:tc>
                  <a:txBody>
                    <a:bodyPr/>
                    <a:lstStyle/>
                    <a:p>
                      <a:r>
                        <a:rPr lang="en-US" dirty="0"/>
                        <a:t>2.0885</a:t>
                      </a:r>
                    </a:p>
                  </a:txBody>
                  <a:tcPr/>
                </a:tc>
                <a:tc>
                  <a:txBody>
                    <a:bodyPr/>
                    <a:lstStyle/>
                    <a:p>
                      <a:r>
                        <a:rPr lang="en-US" dirty="0"/>
                        <a:t>1.4451</a:t>
                      </a:r>
                    </a:p>
                  </a:txBody>
                  <a:tcPr/>
                </a:tc>
                <a:tc>
                  <a:txBody>
                    <a:bodyPr/>
                    <a:lstStyle/>
                    <a:p>
                      <a:r>
                        <a:rPr lang="en-US" dirty="0"/>
                        <a:t>0.9344</a:t>
                      </a:r>
                    </a:p>
                  </a:txBody>
                  <a:tcPr/>
                </a:tc>
                <a:extLst>
                  <a:ext uri="{0D108BD9-81ED-4DB2-BD59-A6C34878D82A}">
                    <a16:rowId xmlns:a16="http://schemas.microsoft.com/office/drawing/2014/main" val="4054559299"/>
                  </a:ext>
                </a:extLst>
              </a:tr>
              <a:tr h="370840">
                <a:tc>
                  <a:txBody>
                    <a:bodyPr/>
                    <a:lstStyle/>
                    <a:p>
                      <a:r>
                        <a:rPr lang="en-US" b="1" dirty="0"/>
                        <a:t>Collaborative (SVD)</a:t>
                      </a:r>
                    </a:p>
                  </a:txBody>
                  <a:tcPr/>
                </a:tc>
                <a:tc>
                  <a:txBody>
                    <a:bodyPr/>
                    <a:lstStyle/>
                    <a:p>
                      <a:r>
                        <a:rPr lang="en-US" b="1" dirty="0"/>
                        <a:t>1.6546</a:t>
                      </a:r>
                    </a:p>
                  </a:txBody>
                  <a:tcPr/>
                </a:tc>
                <a:tc>
                  <a:txBody>
                    <a:bodyPr/>
                    <a:lstStyle/>
                    <a:p>
                      <a:r>
                        <a:rPr lang="en-US" b="1" dirty="0"/>
                        <a:t>1.2864</a:t>
                      </a:r>
                    </a:p>
                  </a:txBody>
                  <a:tcPr/>
                </a:tc>
                <a:tc>
                  <a:txBody>
                    <a:bodyPr/>
                    <a:lstStyle/>
                    <a:p>
                      <a:r>
                        <a:rPr lang="en-US" b="1" dirty="0"/>
                        <a:t>0.9476</a:t>
                      </a:r>
                    </a:p>
                  </a:txBody>
                  <a:tcPr/>
                </a:tc>
                <a:extLst>
                  <a:ext uri="{0D108BD9-81ED-4DB2-BD59-A6C34878D82A}">
                    <a16:rowId xmlns:a16="http://schemas.microsoft.com/office/drawing/2014/main" val="28369626"/>
                  </a:ext>
                </a:extLst>
              </a:tr>
            </a:tbl>
          </a:graphicData>
        </a:graphic>
      </p:graphicFrame>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23</a:t>
            </a:fld>
            <a:endParaRPr lang="en-US"/>
          </a:p>
        </p:txBody>
      </p:sp>
    </p:spTree>
    <p:extLst>
      <p:ext uri="{BB962C8B-B14F-4D97-AF65-F5344CB8AC3E}">
        <p14:creationId xmlns:p14="http://schemas.microsoft.com/office/powerpoint/2010/main" val="1570077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E1EE-972C-490D-A0BE-895E9CAE803F}"/>
              </a:ext>
            </a:extLst>
          </p:cNvPr>
          <p:cNvSpPr>
            <a:spLocks noGrp="1"/>
          </p:cNvSpPr>
          <p:nvPr>
            <p:ph type="title"/>
          </p:nvPr>
        </p:nvSpPr>
        <p:spPr>
          <a:xfrm>
            <a:off x="6931152" y="576072"/>
            <a:ext cx="4389120" cy="1344168"/>
          </a:xfrm>
        </p:spPr>
        <p:txBody>
          <a:bodyPr/>
          <a:lstStyle/>
          <a:p>
            <a:r>
              <a:rPr lang="en-US" dirty="0"/>
              <a:t>Summary</a:t>
            </a:r>
          </a:p>
        </p:txBody>
      </p:sp>
      <p:sp>
        <p:nvSpPr>
          <p:cNvPr id="3" name="Content Placeholder 2">
            <a:extLst>
              <a:ext uri="{FF2B5EF4-FFF2-40B4-BE49-F238E27FC236}">
                <a16:creationId xmlns:a16="http://schemas.microsoft.com/office/drawing/2014/main" id="{8917F14E-EDCE-469B-AEC8-DACF0B59B38E}"/>
              </a:ext>
            </a:extLst>
          </p:cNvPr>
          <p:cNvSpPr>
            <a:spLocks noGrp="1"/>
          </p:cNvSpPr>
          <p:nvPr>
            <p:ph idx="1"/>
          </p:nvPr>
        </p:nvSpPr>
        <p:spPr>
          <a:xfrm>
            <a:off x="6975160" y="1649896"/>
            <a:ext cx="4743075" cy="4527068"/>
          </a:xfrm>
        </p:spPr>
        <p:txBody>
          <a:bodyPr>
            <a:normAutofit fontScale="77500" lnSpcReduction="20000"/>
          </a:bodyPr>
          <a:lstStyle/>
          <a:p>
            <a:pPr algn="just"/>
            <a:r>
              <a:rPr lang="en-US" dirty="0">
                <a:solidFill>
                  <a:srgbClr val="1F2937"/>
                </a:solidFill>
                <a:latin typeface="Calibri" panose="020F0502020204030204" pitchFamily="34" charset="0"/>
                <a:ea typeface="Calibri" panose="020F0502020204030204" pitchFamily="34" charset="0"/>
                <a:cs typeface="Calibri" panose="020F0502020204030204" pitchFamily="34" charset="0"/>
              </a:rPr>
              <a:t>Our project represents a substantial advancement in developing customized travel suggestions using the extensive dataset from Yelp. Content-based recommendations provide businesses similar to a given one based on textual features. Adjusting the similarity threshold allows customization of recommendation sensitivity. </a:t>
            </a:r>
            <a:r>
              <a:rPr lang="en-US" b="0" i="0" dirty="0">
                <a:solidFill>
                  <a:srgbClr val="1F2937"/>
                </a:solidFill>
                <a:effectLst/>
                <a:latin typeface="Calibri" panose="020F0502020204030204" pitchFamily="34" charset="0"/>
                <a:ea typeface="Calibri" panose="020F0502020204030204" pitchFamily="34" charset="0"/>
                <a:cs typeface="Calibri" panose="020F0502020204030204" pitchFamily="34" charset="0"/>
              </a:rPr>
              <a:t>The focus on collaborative filtering, executed through the Surprise library, establishes a robust basis for precise forecasts that cater to specific user preferences.</a:t>
            </a:r>
          </a:p>
          <a:p>
            <a:pPr algn="just"/>
            <a:br>
              <a:rPr lang="en-US"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649CF87-E65A-484B-9A85-0DE3D6C548A7}"/>
              </a:ext>
            </a:extLst>
          </p:cNvPr>
          <p:cNvSpPr>
            <a:spLocks noGrp="1"/>
          </p:cNvSpPr>
          <p:nvPr>
            <p:ph type="sldNum" sz="quarter" idx="12"/>
          </p:nvPr>
        </p:nvSpPr>
        <p:spPr/>
        <p:txBody>
          <a:bodyPr/>
          <a:lstStyle/>
          <a:p>
            <a:fld id="{4C8B8A27-DF03-4546-BA93-21C967D57E5C}" type="slidenum">
              <a:rPr lang="en-US" smtClean="0"/>
              <a:t>24</a:t>
            </a:fld>
            <a:endParaRPr lang="en-US"/>
          </a:p>
        </p:txBody>
      </p:sp>
      <p:pic>
        <p:nvPicPr>
          <p:cNvPr id="14" name="Picture 13">
            <a:extLst>
              <a:ext uri="{FF2B5EF4-FFF2-40B4-BE49-F238E27FC236}">
                <a16:creationId xmlns:a16="http://schemas.microsoft.com/office/drawing/2014/main" id="{28C5F948-4449-55D9-08E6-A2F86C2EB8AE}"/>
              </a:ext>
            </a:extLst>
          </p:cNvPr>
          <p:cNvPicPr>
            <a:picLocks noChangeAspect="1"/>
          </p:cNvPicPr>
          <p:nvPr/>
        </p:nvPicPr>
        <p:blipFill>
          <a:blip r:embed="rId2"/>
          <a:stretch>
            <a:fillRect/>
          </a:stretch>
        </p:blipFill>
        <p:spPr>
          <a:xfrm>
            <a:off x="725558" y="237744"/>
            <a:ext cx="4535292" cy="6382512"/>
          </a:xfrm>
          <a:prstGeom prst="rect">
            <a:avLst/>
          </a:prstGeom>
        </p:spPr>
      </p:pic>
    </p:spTree>
    <p:extLst>
      <p:ext uri="{BB962C8B-B14F-4D97-AF65-F5344CB8AC3E}">
        <p14:creationId xmlns:p14="http://schemas.microsoft.com/office/powerpoint/2010/main" val="15470930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trips(down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32"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amond(out)">
                                      <p:cBhvr>
                                        <p:cTn id="1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0C7D-16FA-4B97-B517-3ECFCDEC5E6C}"/>
              </a:ext>
            </a:extLst>
          </p:cNvPr>
          <p:cNvSpPr>
            <a:spLocks noGrp="1"/>
          </p:cNvSpPr>
          <p:nvPr>
            <p:ph type="title"/>
          </p:nvPr>
        </p:nvSpPr>
        <p:spPr>
          <a:xfrm>
            <a:off x="1069848" y="694944"/>
            <a:ext cx="8677656" cy="978408"/>
          </a:xfrm>
        </p:spPr>
        <p:txBody>
          <a:bodyPr/>
          <a:lstStyle/>
          <a:p>
            <a:r>
              <a:rPr lang="en-US" dirty="0"/>
              <a:t>Future Scope</a:t>
            </a:r>
          </a:p>
        </p:txBody>
      </p:sp>
      <p:sp>
        <p:nvSpPr>
          <p:cNvPr id="3" name="Content Placeholder 2">
            <a:extLst>
              <a:ext uri="{FF2B5EF4-FFF2-40B4-BE49-F238E27FC236}">
                <a16:creationId xmlns:a16="http://schemas.microsoft.com/office/drawing/2014/main" id="{E70936D7-4AFC-4CF6-98CC-6A2DD4AC3520}"/>
              </a:ext>
            </a:extLst>
          </p:cNvPr>
          <p:cNvSpPr>
            <a:spLocks noGrp="1"/>
          </p:cNvSpPr>
          <p:nvPr>
            <p:ph idx="1"/>
          </p:nvPr>
        </p:nvSpPr>
        <p:spPr>
          <a:xfrm>
            <a:off x="278297" y="2246243"/>
            <a:ext cx="5817704" cy="3293945"/>
          </a:xfrm>
        </p:spPr>
        <p:txBody>
          <a:bodyPr>
            <a:normAutofit fontScale="85000" lnSpcReduction="10000"/>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Our travel recommendation system is designed to evolve and cater to user preferences. In the future, we could improve accuracy by incorporating advanced machine learning techniques like deep learning. To further enhance user engagement, features such as sentiment analysis and real-time updates can be included. Expanding the dataset to cover more geographical areas and diverse businesses would make our recommendation system globally relevant.</a:t>
            </a:r>
          </a:p>
        </p:txBody>
      </p:sp>
      <p:sp>
        <p:nvSpPr>
          <p:cNvPr id="28" name="Slide Number Placeholder 27">
            <a:extLst>
              <a:ext uri="{FF2B5EF4-FFF2-40B4-BE49-F238E27FC236}">
                <a16:creationId xmlns:a16="http://schemas.microsoft.com/office/drawing/2014/main" id="{F5D32EC3-AB51-4BC4-B69A-67849B3FF0B0}"/>
              </a:ext>
            </a:extLst>
          </p:cNvPr>
          <p:cNvSpPr>
            <a:spLocks noGrp="1"/>
          </p:cNvSpPr>
          <p:nvPr>
            <p:ph type="sldNum" sz="quarter" idx="16"/>
          </p:nvPr>
        </p:nvSpPr>
        <p:spPr>
          <a:xfrm>
            <a:off x="11457919" y="6382512"/>
            <a:ext cx="500997" cy="365125"/>
          </a:xfrm>
        </p:spPr>
        <p:txBody>
          <a:bodyPr/>
          <a:lstStyle/>
          <a:p>
            <a:fld id="{4C8B8A27-DF03-4546-BA93-21C967D57E5C}" type="slidenum">
              <a:rPr lang="en-US" smtClean="0"/>
              <a:pPr/>
              <a:t>25</a:t>
            </a:fld>
            <a:endParaRPr lang="en-US" dirty="0"/>
          </a:p>
        </p:txBody>
      </p:sp>
      <p:pic>
        <p:nvPicPr>
          <p:cNvPr id="14" name="Picture 13">
            <a:extLst>
              <a:ext uri="{FF2B5EF4-FFF2-40B4-BE49-F238E27FC236}">
                <a16:creationId xmlns:a16="http://schemas.microsoft.com/office/drawing/2014/main" id="{D8ADF27E-0927-C2C8-FDEB-584030284781}"/>
              </a:ext>
            </a:extLst>
          </p:cNvPr>
          <p:cNvPicPr>
            <a:picLocks noChangeAspect="1"/>
          </p:cNvPicPr>
          <p:nvPr/>
        </p:nvPicPr>
        <p:blipFill rotWithShape="1">
          <a:blip r:embed="rId2"/>
          <a:srcRect r="34946"/>
          <a:stretch/>
        </p:blipFill>
        <p:spPr>
          <a:xfrm>
            <a:off x="6923533" y="1880985"/>
            <a:ext cx="4767470" cy="4122249"/>
          </a:xfrm>
          <a:prstGeom prst="rect">
            <a:avLst/>
          </a:prstGeom>
        </p:spPr>
      </p:pic>
    </p:spTree>
    <p:extLst>
      <p:ext uri="{BB962C8B-B14F-4D97-AF65-F5344CB8AC3E}">
        <p14:creationId xmlns:p14="http://schemas.microsoft.com/office/powerpoint/2010/main" val="35159207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3" presetClass="entr" presetSubtype="32"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plus(out)">
                                      <p:cBhvr>
                                        <p:cTn id="11" dur="20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outVertic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References</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2224" y="2110650"/>
            <a:ext cx="7262129" cy="3576918"/>
          </a:xfrm>
        </p:spPr>
        <p:txBody>
          <a:bodyPr>
            <a:normAutofit fontScale="70000" lnSpcReduction="20000"/>
          </a:bodyPr>
          <a:lstStyle/>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Adeniyi, David </a:t>
            </a:r>
            <a:r>
              <a:rPr lang="en-US" dirty="0" err="1">
                <a:latin typeface="Calibri" panose="020F0502020204030204" pitchFamily="34" charset="0"/>
                <a:ea typeface="Calibri" panose="020F0502020204030204" pitchFamily="34" charset="0"/>
                <a:cs typeface="Calibri" panose="020F0502020204030204" pitchFamily="34" charset="0"/>
              </a:rPr>
              <a:t>Adedayo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Zhaoqiang</a:t>
            </a:r>
            <a:r>
              <a:rPr lang="en-US" dirty="0">
                <a:latin typeface="Calibri" panose="020F0502020204030204" pitchFamily="34" charset="0"/>
                <a:ea typeface="Calibri" panose="020F0502020204030204" pitchFamily="34" charset="0"/>
                <a:cs typeface="Calibri" panose="020F0502020204030204" pitchFamily="34" charset="0"/>
              </a:rPr>
              <a:t> Wei, and Yang </a:t>
            </a:r>
            <a:r>
              <a:rPr lang="en-US" dirty="0" err="1">
                <a:latin typeface="Calibri" panose="020F0502020204030204" pitchFamily="34" charset="0"/>
                <a:ea typeface="Calibri" panose="020F0502020204030204" pitchFamily="34" charset="0"/>
                <a:cs typeface="Calibri" panose="020F0502020204030204" pitchFamily="34" charset="0"/>
              </a:rPr>
              <a:t>Yongquan</a:t>
            </a:r>
            <a:r>
              <a:rPr lang="en-US" dirty="0">
                <a:latin typeface="Calibri" panose="020F0502020204030204" pitchFamily="34" charset="0"/>
                <a:ea typeface="Calibri" panose="020F0502020204030204" pitchFamily="34" charset="0"/>
                <a:cs typeface="Calibri" panose="020F0502020204030204" pitchFamily="34" charset="0"/>
              </a:rPr>
              <a:t>. "Automated web usage data mining and recommendation system using K-Nearest Neighbor (KNN) classification method." Applied Computing and Informatics 12.1 (2016): 90-108.</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Hayes, Conor, and Pádraig Cunningham. "Context boosting collaborative recommendations." International Conference on Innovative Techniques and Applications of Artificial Intelligence. London: Springer London, 2003.</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Wang, </a:t>
            </a:r>
            <a:r>
              <a:rPr lang="en-US" dirty="0" err="1">
                <a:latin typeface="Calibri" panose="020F0502020204030204" pitchFamily="34" charset="0"/>
                <a:ea typeface="Calibri" panose="020F0502020204030204" pitchFamily="34" charset="0"/>
                <a:cs typeface="Calibri" panose="020F0502020204030204" pitchFamily="34" charset="0"/>
              </a:rPr>
              <a:t>Yaozheng</a:t>
            </a:r>
            <a:r>
              <a:rPr lang="en-US" dirty="0">
                <a:latin typeface="Calibri" panose="020F0502020204030204" pitchFamily="34" charset="0"/>
                <a:ea typeface="Calibri" panose="020F0502020204030204" pitchFamily="34" charset="0"/>
                <a:cs typeface="Calibri" panose="020F0502020204030204" pitchFamily="34" charset="0"/>
              </a:rPr>
              <a:t>, et al. "A mobile recommendation system based on logistic regression and gradient boosting decision trees." 2016 international joint conference on neural networks (IJCNN). IEEE, 2016.</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Linden, Greg, Brent Smith, and Jeremy York. "Amazon. com recommendations: Item-to-item collaborative filtering." IEEE Internet computing 7.1 (2003): 76-80.</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26</a:t>
            </a:fld>
            <a:endParaRPr lang="en-US"/>
          </a:p>
        </p:txBody>
      </p:sp>
    </p:spTree>
    <p:extLst>
      <p:ext uri="{BB962C8B-B14F-4D97-AF65-F5344CB8AC3E}">
        <p14:creationId xmlns:p14="http://schemas.microsoft.com/office/powerpoint/2010/main" val="29856703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heckerboard(across)">
                                      <p:cBhvr>
                                        <p:cTn id="13" dur="500"/>
                                        <p:tgtEl>
                                          <p:spTgt spid="3">
                                            <p:txEl>
                                              <p:pRg st="0" end="0"/>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checkerboard(across)">
                                      <p:cBhvr>
                                        <p:cTn id="16" dur="500"/>
                                        <p:tgtEl>
                                          <p:spTgt spid="3">
                                            <p:txEl>
                                              <p:pRg st="1" end="1"/>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heckerboard(across)">
                                      <p:cBhvr>
                                        <p:cTn id="19" dur="500"/>
                                        <p:tgtEl>
                                          <p:spTgt spid="3">
                                            <p:txEl>
                                              <p:pRg st="2" end="2"/>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2395330" y="4937760"/>
            <a:ext cx="7699646" cy="1284136"/>
          </a:xfrm>
        </p:spPr>
        <p:txBody>
          <a:bodyPr>
            <a:normAutofit/>
          </a:bodyPr>
          <a:lstStyle/>
          <a:p>
            <a:r>
              <a:rPr lang="en-US" sz="6000" dirty="0"/>
              <a:t>Code-walkthrough</a:t>
            </a:r>
          </a:p>
        </p:txBody>
      </p:sp>
      <p:pic>
        <p:nvPicPr>
          <p:cNvPr id="9" name="Picture Placeholder 8">
            <a:extLst>
              <a:ext uri="{FF2B5EF4-FFF2-40B4-BE49-F238E27FC236}">
                <a16:creationId xmlns:a16="http://schemas.microsoft.com/office/drawing/2014/main" id="{68702165-9BFB-56D1-E106-0B287D221306}"/>
              </a:ext>
            </a:extLst>
          </p:cNvPr>
          <p:cNvPicPr>
            <a:picLocks noGrp="1" noChangeAspect="1"/>
          </p:cNvPicPr>
          <p:nvPr>
            <p:ph type="pic" sz="quarter" idx="13"/>
          </p:nvPr>
        </p:nvPicPr>
        <p:blipFill>
          <a:blip r:embed="rId2"/>
          <a:srcRect t="24551" b="24551"/>
          <a:stretch/>
        </p:blipFill>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4294967295"/>
          </p:nvPr>
        </p:nvSpPr>
        <p:spPr>
          <a:xfrm>
            <a:off x="11691938" y="6381750"/>
            <a:ext cx="500062" cy="365125"/>
          </a:xfrm>
        </p:spPr>
        <p:txBody>
          <a:bodyPr/>
          <a:lstStyle/>
          <a:p>
            <a:fld id="{4C8B8A27-DF03-4546-BA93-21C967D57E5C}" type="slidenum">
              <a:rPr lang="en-US" smtClean="0"/>
              <a:pPr/>
              <a:t>27</a:t>
            </a:fld>
            <a:endParaRPr lang="en-US"/>
          </a:p>
        </p:txBody>
      </p:sp>
    </p:spTree>
    <p:extLst>
      <p:ext uri="{BB962C8B-B14F-4D97-AF65-F5344CB8AC3E}">
        <p14:creationId xmlns:p14="http://schemas.microsoft.com/office/powerpoint/2010/main" val="16833071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Placeholder 96">
            <a:extLst>
              <a:ext uri="{FF2B5EF4-FFF2-40B4-BE49-F238E27FC236}">
                <a16:creationId xmlns:a16="http://schemas.microsoft.com/office/drawing/2014/main" id="{3250C9EB-0CFD-4C48-A0EA-6E8305A8E973}"/>
              </a:ext>
            </a:extLst>
          </p:cNvPr>
          <p:cNvPicPr>
            <a:picLocks noGrp="1" noChangeAspect="1"/>
          </p:cNvPicPr>
          <p:nvPr>
            <p:ph type="pic" sz="quarter" idx="13"/>
          </p:nvPr>
        </p:nvPicPr>
        <p:blipFill>
          <a:blip r:embed="rId3"/>
          <a:srcRect/>
          <a:stretch/>
        </p:blipFill>
        <p:spPr>
          <a:xfrm>
            <a:off x="587374" y="694944"/>
            <a:ext cx="10213848" cy="5705856"/>
          </a:xfrm>
        </p:spPr>
      </p:pic>
      <p:sp>
        <p:nvSpPr>
          <p:cNvPr id="2" name="Title 1">
            <a:extLst>
              <a:ext uri="{FF2B5EF4-FFF2-40B4-BE49-F238E27FC236}">
                <a16:creationId xmlns:a16="http://schemas.microsoft.com/office/drawing/2014/main" id="{34C9143E-AEB3-46A5-B3B5-BB146055C4D6}"/>
              </a:ext>
            </a:extLst>
          </p:cNvPr>
          <p:cNvSpPr>
            <a:spLocks noGrp="1"/>
          </p:cNvSpPr>
          <p:nvPr>
            <p:ph type="title"/>
          </p:nvPr>
        </p:nvSpPr>
        <p:spPr>
          <a:xfrm>
            <a:off x="813816" y="4032504"/>
            <a:ext cx="4453128" cy="1737360"/>
          </a:xfrm>
        </p:spPr>
        <p:txBody>
          <a:bodyPr>
            <a:noAutofit/>
          </a:bodyPr>
          <a:lstStyle/>
          <a:p>
            <a:r>
              <a:rPr lang="en-US" dirty="0"/>
              <a:t>Thank you</a:t>
            </a:r>
          </a:p>
        </p:txBody>
      </p:sp>
      <p:sp>
        <p:nvSpPr>
          <p:cNvPr id="7" name="Slide Number Placeholder 6">
            <a:extLst>
              <a:ext uri="{FF2B5EF4-FFF2-40B4-BE49-F238E27FC236}">
                <a16:creationId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28</a:t>
            </a:fld>
            <a:endParaRPr lang="en-US"/>
          </a:p>
        </p:txBody>
      </p:sp>
    </p:spTree>
    <p:extLst>
      <p:ext uri="{BB962C8B-B14F-4D97-AF65-F5344CB8AC3E}">
        <p14:creationId xmlns:p14="http://schemas.microsoft.com/office/powerpoint/2010/main" val="88895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Abstract</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2224" y="2110650"/>
            <a:ext cx="5870845" cy="3576918"/>
          </a:xfrm>
        </p:spPr>
        <p:txBody>
          <a:bodyPr>
            <a:normAutofit fontScale="77500" lnSpcReduction="20000"/>
          </a:bodyPr>
          <a:lstStyle/>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When looking for travel guidance, people often seek advice from friends or websites to find suggestions for places to stay, eat, and visit.</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Our objective is to create a smart travel recommendation system that collects user preferences through interactions in order to offer personalized recommendations that match individual tastes. </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employ content-based and collaborative techniques to construct a recommendation system aimed at enhancing the overall travel experience.</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3</a:t>
            </a:fld>
            <a:endParaRPr lang="en-US"/>
          </a:p>
        </p:txBody>
      </p:sp>
      <p:pic>
        <p:nvPicPr>
          <p:cNvPr id="19" name="Picture 18">
            <a:extLst>
              <a:ext uri="{FF2B5EF4-FFF2-40B4-BE49-F238E27FC236}">
                <a16:creationId xmlns:a16="http://schemas.microsoft.com/office/drawing/2014/main" id="{2F40AC75-A2C5-0A6C-DC00-D1914B571F74}"/>
              </a:ext>
            </a:extLst>
          </p:cNvPr>
          <p:cNvPicPr>
            <a:picLocks noChangeAspect="1"/>
          </p:cNvPicPr>
          <p:nvPr/>
        </p:nvPicPr>
        <p:blipFill>
          <a:blip r:embed="rId2"/>
          <a:stretch>
            <a:fillRect/>
          </a:stretch>
        </p:blipFill>
        <p:spPr>
          <a:xfrm>
            <a:off x="8117983" y="1293069"/>
            <a:ext cx="3023903" cy="4271862"/>
          </a:xfrm>
          <a:prstGeom prst="rect">
            <a:avLst/>
          </a:prstGeom>
        </p:spPr>
      </p:pic>
    </p:spTree>
    <p:extLst>
      <p:ext uri="{BB962C8B-B14F-4D97-AF65-F5344CB8AC3E}">
        <p14:creationId xmlns:p14="http://schemas.microsoft.com/office/powerpoint/2010/main" val="42605251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 calcmode="lin" valueType="num">
                                      <p:cBhvr>
                                        <p:cTn id="14" dur="1000" fill="hold"/>
                                        <p:tgtEl>
                                          <p:spTgt spid="19"/>
                                        </p:tgtEl>
                                        <p:attrNameLst>
                                          <p:attrName>style.rotation</p:attrName>
                                        </p:attrNameLst>
                                      </p:cBhvr>
                                      <p:tavLst>
                                        <p:tav tm="0">
                                          <p:val>
                                            <p:fltVal val="90"/>
                                          </p:val>
                                        </p:tav>
                                        <p:tav tm="100000">
                                          <p:val>
                                            <p:fltVal val="0"/>
                                          </p:val>
                                        </p:tav>
                                      </p:tavLst>
                                    </p:anim>
                                    <p:animEffect transition="in" filter="fad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1000"/>
                                        <p:tgtEl>
                                          <p:spTgt spid="3">
                                            <p:txEl>
                                              <p:pRg st="2" end="2"/>
                                            </p:txEl>
                                          </p:spTgt>
                                        </p:tgtEl>
                                      </p:cBhvr>
                                    </p:animEffect>
                                    <p:anim calcmode="lin" valueType="num">
                                      <p:cBhvr>
                                        <p:cTn id="3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Introduction</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008095"/>
            <a:ext cx="6582335" cy="3478306"/>
          </a:xfrm>
        </p:spPr>
        <p:txBody>
          <a:bodyPr>
            <a:normAutofit fontScale="25000" lnSpcReduction="20000"/>
          </a:bodyPr>
          <a:lstStyle/>
          <a:p>
            <a:pPr marL="342900" indent="-342900" algn="just">
              <a:buFont typeface="Arial" panose="020B0604020202020204" pitchFamily="34" charset="0"/>
              <a:buChar char="•"/>
            </a:pPr>
            <a:r>
              <a:rPr lang="en-US" sz="6400" b="0" i="0" dirty="0">
                <a:solidFill>
                  <a:srgbClr val="1F2937"/>
                </a:solidFill>
                <a:effectLst/>
                <a:latin typeface="Inter"/>
              </a:rPr>
              <a:t>Obtaining travel advice from personal contacts or online sources presents challenges that call for innovative solutions.</a:t>
            </a:r>
          </a:p>
          <a:p>
            <a:pPr marL="342900" indent="-342900" algn="just">
              <a:buFont typeface="Arial" panose="020B0604020202020204" pitchFamily="34" charset="0"/>
              <a:buChar char="•"/>
            </a:pPr>
            <a:r>
              <a:rPr lang="en-US" sz="6400" b="0" i="0" dirty="0">
                <a:solidFill>
                  <a:srgbClr val="1F2937"/>
                </a:solidFill>
                <a:effectLst/>
                <a:latin typeface="Inter"/>
              </a:rPr>
              <a:t>It is essential to recognize the limitations linked with conventional recommendation techniques, emphasizing the necessity for a more advanced strategy.</a:t>
            </a:r>
            <a:endParaRPr lang="en-US" sz="6400" dirty="0">
              <a:solidFill>
                <a:srgbClr val="1F2937"/>
              </a:solidFill>
              <a:latin typeface="Inter"/>
            </a:endParaRPr>
          </a:p>
          <a:p>
            <a:pPr marL="342900" indent="-342900" algn="just">
              <a:buFont typeface="Arial" panose="020B0604020202020204" pitchFamily="34" charset="0"/>
              <a:buChar char="•"/>
            </a:pPr>
            <a:r>
              <a:rPr lang="en-US" sz="6400" b="0" i="0" dirty="0">
                <a:solidFill>
                  <a:srgbClr val="1F2937"/>
                </a:solidFill>
                <a:effectLst/>
                <a:latin typeface="Inter"/>
              </a:rPr>
              <a:t>Numerous studies aim to establish a sophisticated and personalized recommendation system that extends beyond traditional methods.</a:t>
            </a:r>
          </a:p>
          <a:p>
            <a:pPr marL="342900" indent="-342900" algn="just">
              <a:buFont typeface="Arial" panose="020B0604020202020204" pitchFamily="34" charset="0"/>
              <a:buChar char="•"/>
            </a:pPr>
            <a:r>
              <a:rPr lang="en-US" sz="6400" b="0" i="0" dirty="0">
                <a:solidFill>
                  <a:srgbClr val="1F2937"/>
                </a:solidFill>
                <a:effectLst/>
                <a:latin typeface="Inter"/>
              </a:rPr>
              <a:t>To redefine the entire process of how travelers explore, assess, and interact with different businesses during their journeys, the aim is to utilize user interactions</a:t>
            </a:r>
            <a:r>
              <a:rPr lang="en-US" b="0" i="0" dirty="0">
                <a:solidFill>
                  <a:srgbClr val="1F2937"/>
                </a:solidFill>
                <a:effectLst/>
                <a:latin typeface="Inter"/>
              </a:rPr>
              <a:t>.</a:t>
            </a:r>
            <a:endParaRPr lang="en-US" dirty="0"/>
          </a:p>
        </p:txBody>
      </p:sp>
      <p:pic>
        <p:nvPicPr>
          <p:cNvPr id="7" name="Picture Placeholder 6">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a:blip r:embed="rId2"/>
          <a:srcRect t="5529" b="5529"/>
          <a:stretch/>
        </p:blipFill>
        <p:spPr>
          <a:xfrm>
            <a:off x="9546336" y="877824"/>
            <a:ext cx="2651760" cy="1709928"/>
          </a:xfrm>
        </p:spPr>
      </p:pic>
      <p:pic>
        <p:nvPicPr>
          <p:cNvPr id="8" name="Picture Placeholder 7">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a:blip r:embed="rId3"/>
          <a:srcRect t="1676" b="1676"/>
          <a:stretch/>
        </p:blipFill>
        <p:spPr>
          <a:xfrm>
            <a:off x="9546336" y="2587752"/>
            <a:ext cx="2651760" cy="1709928"/>
          </a:xfrm>
        </p:spPr>
      </p:pic>
      <p:pic>
        <p:nvPicPr>
          <p:cNvPr id="9" name="Picture Placeholder 8">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a:blip r:embed="rId4"/>
          <a:srcRect t="1448" b="1448"/>
          <a:stretch/>
        </p:blipFill>
        <p:spPr>
          <a:xfrm>
            <a:off x="9546336" y="4279392"/>
            <a:ext cx="2651760" cy="1709928"/>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4</a:t>
            </a:fld>
            <a:endParaRPr lang="en-US"/>
          </a:p>
        </p:txBody>
      </p:sp>
    </p:spTree>
    <p:extLst>
      <p:ext uri="{BB962C8B-B14F-4D97-AF65-F5344CB8AC3E}">
        <p14:creationId xmlns:p14="http://schemas.microsoft.com/office/powerpoint/2010/main" val="9871317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ppt_y</p:attrName>
                                        </p:attrNameLst>
                                      </p:cBhvr>
                                      <p:tavLst>
                                        <p:tav tm="0">
                                          <p:val>
                                            <p:strVal val="#ppt_y+#ppt_h*1.125000"/>
                                          </p:val>
                                        </p:tav>
                                        <p:tav tm="100000">
                                          <p:val>
                                            <p:strVal val="#ppt_y"/>
                                          </p:val>
                                        </p:tav>
                                      </p:tavLst>
                                    </p:anim>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p:cTn id="3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3">
                                            <p:txEl>
                                              <p:pRg st="1" end="1"/>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 calcmode="lin" valueType="num">
                                      <p:cBhvr>
                                        <p:cTn id="4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4" dur="500"/>
                                        <p:tgtEl>
                                          <p:spTgt spid="3">
                                            <p:txEl>
                                              <p:pRg st="2" end="2"/>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Data Collection</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2224" y="1972236"/>
            <a:ext cx="5493159" cy="3715332"/>
          </a:xfrm>
        </p:spPr>
        <p:txBody>
          <a:bodyPr>
            <a:normAutofit fontScale="70000" lnSpcReduction="20000"/>
          </a:bodyPr>
          <a:lstStyle/>
          <a:p>
            <a:pPr marL="342900"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Collected data from Yelp obtained from Kaggle</a:t>
            </a:r>
          </a:p>
          <a:p>
            <a:pPr marL="342900" indent="-342900" algn="just">
              <a:buFont typeface="Arial" panose="020B0604020202020204" pitchFamily="34" charset="0"/>
              <a:buChar char="•"/>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https://www.kaggle.com/datasets/yelp-dataset/yelp-dataset</a:t>
            </a:r>
            <a:endPar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This dataset is subset of Yelp's businesses, reviews, and user data.</a:t>
            </a:r>
          </a:p>
          <a:p>
            <a:pPr marL="342900" indent="-342900" algn="just">
              <a:buFont typeface="Arial" panose="020B0604020202020204" pitchFamily="34" charset="0"/>
              <a:buChar cha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It has information about businesses in 8 metropolitan areas in the USA and Canada.</a:t>
            </a:r>
          </a:p>
          <a:p>
            <a:pPr marL="342900" indent="-342900" algn="just">
              <a:buFont typeface="Arial" panose="020B0604020202020204" pitchFamily="34" charset="0"/>
              <a:buChar char="•"/>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rPr>
              <a:t>Key elements: </a:t>
            </a:r>
          </a:p>
          <a:p>
            <a:pPr marL="571500" lvl="1"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Businesses – This dataset contains a wide variety of establishments in many categories and regions.</a:t>
            </a:r>
          </a:p>
          <a:p>
            <a:pPr marL="571500" lvl="1"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Reviews – It has information about reviews, ratings, check-ins and tips which were posted by individuals.</a:t>
            </a:r>
          </a:p>
          <a:p>
            <a:pPr marL="571500" lvl="1" indent="-342900" algn="just">
              <a:buFont typeface="Arial" panose="020B0604020202020204" pitchFamily="34" charset="0"/>
              <a:buChar char="•"/>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Users – It contains all the information about the individual users.</a:t>
            </a:r>
          </a:p>
        </p:txBody>
      </p:sp>
      <p:pic>
        <p:nvPicPr>
          <p:cNvPr id="8" name="Picture Placeholder 7">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a:blip r:embed="rId3"/>
          <a:srcRect t="1619" b="1619"/>
          <a:stretch/>
        </p:blipFill>
        <p:spPr>
          <a:xfrm>
            <a:off x="7379604" y="2060381"/>
            <a:ext cx="4244911" cy="2958879"/>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5</a:t>
            </a:fld>
            <a:endParaRPr lang="en-US"/>
          </a:p>
        </p:txBody>
      </p:sp>
    </p:spTree>
    <p:extLst>
      <p:ext uri="{BB962C8B-B14F-4D97-AF65-F5344CB8AC3E}">
        <p14:creationId xmlns:p14="http://schemas.microsoft.com/office/powerpoint/2010/main" val="48577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Exploratory Data Analysis</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6</a:t>
            </a:fld>
            <a:endParaRPr lang="en-US"/>
          </a:p>
        </p:txBody>
      </p:sp>
      <p:pic>
        <p:nvPicPr>
          <p:cNvPr id="6146" name="Picture 2">
            <a:extLst>
              <a:ext uri="{FF2B5EF4-FFF2-40B4-BE49-F238E27FC236}">
                <a16:creationId xmlns:a16="http://schemas.microsoft.com/office/drawing/2014/main" id="{C2454492-4F0B-BF19-AA30-BCAE370EB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20" y="2169116"/>
            <a:ext cx="3582794" cy="35184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93BD59E-6EA1-24D3-3953-782350E9D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173" y="2017643"/>
            <a:ext cx="6094535" cy="330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9810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Scale>
                                      <p:cBhvr>
                                        <p:cTn id="14" dur="1000" decel="50000" fill="hold">
                                          <p:stCondLst>
                                            <p:cond delay="0"/>
                                          </p:stCondLst>
                                        </p:cTn>
                                        <p:tgtEl>
                                          <p:spTgt spid="61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6146"/>
                                        </p:tgtEl>
                                        <p:attrNameLst>
                                          <p:attrName>ppt_x</p:attrName>
                                          <p:attrName>ppt_y</p:attrName>
                                        </p:attrNameLst>
                                      </p:cBhvr>
                                    </p:animMotion>
                                    <p:animEffect transition="in" filter="fade">
                                      <p:cBhvr>
                                        <p:cTn id="16" dur="1000"/>
                                        <p:tgtEl>
                                          <p:spTgt spid="6146"/>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animScale>
                                      <p:cBhvr>
                                        <p:cTn id="21" dur="1000" decel="50000" fill="hold">
                                          <p:stCondLst>
                                            <p:cond delay="0"/>
                                          </p:stCondLst>
                                        </p:cTn>
                                        <p:tgtEl>
                                          <p:spTgt spid="61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6148"/>
                                        </p:tgtEl>
                                        <p:attrNameLst>
                                          <p:attrName>ppt_x</p:attrName>
                                          <p:attrName>ppt_y</p:attrName>
                                        </p:attrNameLst>
                                      </p:cBhvr>
                                    </p:animMotion>
                                    <p:animEffect transition="in" filter="fade">
                                      <p:cBhvr>
                                        <p:cTn id="23" dur="1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t>Exploratory Data Analysis</a:t>
            </a: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7</a:t>
            </a:fld>
            <a:endParaRPr lang="en-US"/>
          </a:p>
        </p:txBody>
      </p:sp>
      <p:pic>
        <p:nvPicPr>
          <p:cNvPr id="7170" name="Picture 2">
            <a:extLst>
              <a:ext uri="{FF2B5EF4-FFF2-40B4-BE49-F238E27FC236}">
                <a16:creationId xmlns:a16="http://schemas.microsoft.com/office/drawing/2014/main" id="{BA9D597B-D37F-F5D0-B07C-8BDD18013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886" y="2113431"/>
            <a:ext cx="5715070" cy="370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328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anim calcmode="lin" valueType="num">
                                      <p:cBhvr>
                                        <p:cTn id="11" dur="500" fill="hold"/>
                                        <p:tgtEl>
                                          <p:spTgt spid="7170"/>
                                        </p:tgtEl>
                                        <p:attrNameLst>
                                          <p:attrName>ppt_w</p:attrName>
                                        </p:attrNameLst>
                                      </p:cBhvr>
                                      <p:tavLst>
                                        <p:tav tm="0">
                                          <p:val>
                                            <p:fltVal val="0"/>
                                          </p:val>
                                        </p:tav>
                                        <p:tav tm="100000">
                                          <p:val>
                                            <p:strVal val="#ppt_w"/>
                                          </p:val>
                                        </p:tav>
                                      </p:tavLst>
                                    </p:anim>
                                    <p:anim calcmode="lin" valueType="num">
                                      <p:cBhvr>
                                        <p:cTn id="12" dur="500" fill="hold"/>
                                        <p:tgtEl>
                                          <p:spTgt spid="7170"/>
                                        </p:tgtEl>
                                        <p:attrNameLst>
                                          <p:attrName>ppt_h</p:attrName>
                                        </p:attrNameLst>
                                      </p:cBhvr>
                                      <p:tavLst>
                                        <p:tav tm="0">
                                          <p:val>
                                            <p:fltVal val="0"/>
                                          </p:val>
                                        </p:tav>
                                        <p:tav tm="100000">
                                          <p:val>
                                            <p:strVal val="#ppt_h"/>
                                          </p:val>
                                        </p:tav>
                                      </p:tavLst>
                                    </p:anim>
                                    <p:animEffect transition="in" filter="fade">
                                      <p:cBhvr>
                                        <p:cTn id="13"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6975160" y="2177516"/>
            <a:ext cx="4741711" cy="3999448"/>
          </a:xfrm>
        </p:spPr>
        <p:txBody>
          <a:bodyPr>
            <a:normAutofit/>
          </a:bodyPr>
          <a:lstStyle/>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In developing our recommendation system we are employing content-based and collaborative filtering approaches.</a:t>
            </a:r>
          </a:p>
          <a:p>
            <a:pPr marL="342900" indent="-34290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 have merged the Business, User and Review datasets for this process.</a:t>
            </a: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2"/>
          </p:nvPr>
        </p:nvSpPr>
        <p:spPr/>
        <p:txBody>
          <a:bodyPr/>
          <a:lstStyle/>
          <a:p>
            <a:fld id="{4C8B8A27-DF03-4546-BA93-21C967D57E5C}" type="slidenum">
              <a:rPr lang="en-US" smtClean="0"/>
              <a:pPr/>
              <a:t>8</a:t>
            </a:fld>
            <a:endParaRPr lang="en-US"/>
          </a:p>
        </p:txBody>
      </p:sp>
      <p:pic>
        <p:nvPicPr>
          <p:cNvPr id="19" name="Picture 18">
            <a:extLst>
              <a:ext uri="{FF2B5EF4-FFF2-40B4-BE49-F238E27FC236}">
                <a16:creationId xmlns:a16="http://schemas.microsoft.com/office/drawing/2014/main" id="{4B934E1F-1F6B-94B1-9DCC-F474DE8DA097}"/>
              </a:ext>
            </a:extLst>
          </p:cNvPr>
          <p:cNvPicPr>
            <a:picLocks noChangeAspect="1"/>
          </p:cNvPicPr>
          <p:nvPr/>
        </p:nvPicPr>
        <p:blipFill>
          <a:blip r:embed="rId2"/>
          <a:stretch>
            <a:fillRect/>
          </a:stretch>
        </p:blipFill>
        <p:spPr>
          <a:xfrm>
            <a:off x="711499" y="457962"/>
            <a:ext cx="4505342" cy="5924550"/>
          </a:xfrm>
          <a:prstGeom prst="rect">
            <a:avLst/>
          </a:prstGeom>
        </p:spPr>
      </p:pic>
    </p:spTree>
    <p:extLst>
      <p:ext uri="{BB962C8B-B14F-4D97-AF65-F5344CB8AC3E}">
        <p14:creationId xmlns:p14="http://schemas.microsoft.com/office/powerpoint/2010/main" val="16046214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265450" y="874644"/>
            <a:ext cx="7379208" cy="1033272"/>
          </a:xfrm>
        </p:spPr>
        <p:txBody>
          <a:bodyPr/>
          <a:lstStyle/>
          <a:p>
            <a:r>
              <a:rPr lang="en-US" dirty="0"/>
              <a:t>Content-based filtering</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265450" y="1603379"/>
            <a:ext cx="6675915" cy="4374417"/>
          </a:xfrm>
        </p:spPr>
        <p:txBody>
          <a:bodyPr>
            <a:noAutofit/>
          </a:bodyPr>
          <a:lstStyle/>
          <a:p>
            <a:pPr marL="285750" indent="-285750" algn="just" rtl="0">
              <a:spcBef>
                <a:spcPts val="1800"/>
              </a:spcBef>
              <a:spcAft>
                <a:spcPts val="400"/>
              </a:spcAft>
              <a:buFont typeface="Arial" panose="020B0604020202020204" pitchFamily="34" charset="0"/>
              <a:buChar char="•"/>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Content based filtering uses item features to recommend other items similar to what the user likes or what the user has viewed, based on their previous actions or explicit feedback.</a:t>
            </a:r>
          </a:p>
          <a:p>
            <a:pPr marL="285750" indent="-285750" algn="just" rtl="0">
              <a:spcBef>
                <a:spcPts val="1800"/>
              </a:spcBef>
              <a:spcAft>
                <a:spcPts val="400"/>
              </a:spcAft>
              <a:buFont typeface="Arial" panose="020B0604020202020204" pitchFamily="34" charset="0"/>
              <a:buChar char="•"/>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Content based filtering is based on a description of the item and a profile of the user’s preferences. Content based filtering is best suited to situations where there is known data on an item/product (name, location, description, etc.), but not on the user.</a:t>
            </a:r>
          </a:p>
          <a:p>
            <a:pPr marL="285750" indent="-285750" algn="just" rtl="0">
              <a:spcBef>
                <a:spcPts val="1800"/>
              </a:spcBef>
              <a:spcAft>
                <a:spcPts val="400"/>
              </a:spcAft>
              <a:buFont typeface="Arial" panose="020B0604020202020204" pitchFamily="34" charset="0"/>
              <a:buChar char="•"/>
            </a:pPr>
            <a:r>
              <a:rPr lang="en-US" sz="1600" dirty="0">
                <a:solidFill>
                  <a:srgbClr val="000000"/>
                </a:solidFill>
                <a:latin typeface="Calibri" panose="020F0502020204030204" pitchFamily="34" charset="0"/>
                <a:ea typeface="Calibri" panose="020F0502020204030204" pitchFamily="34" charset="0"/>
                <a:cs typeface="Calibri" panose="020F0502020204030204" pitchFamily="34" charset="0"/>
              </a:rPr>
              <a:t>We have followed three approaches. Approach 1 is by using Cosine similarity, approach 2 is by using Jaccard similarity and approach 3 using KNN.</a:t>
            </a:r>
          </a:p>
          <a:p>
            <a:pPr marL="342900" indent="-342900" algn="jus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9</a:t>
            </a:fld>
            <a:endParaRPr lang="en-US"/>
          </a:p>
        </p:txBody>
      </p:sp>
      <p:pic>
        <p:nvPicPr>
          <p:cNvPr id="4098" name="Picture 2">
            <a:extLst>
              <a:ext uri="{FF2B5EF4-FFF2-40B4-BE49-F238E27FC236}">
                <a16:creationId xmlns:a16="http://schemas.microsoft.com/office/drawing/2014/main" id="{663174AC-D596-5B2F-9A31-13DCECE6F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1365" y="874644"/>
            <a:ext cx="4017551" cy="510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94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p:cTn id="14" dur="1000" fill="hold"/>
                                        <p:tgtEl>
                                          <p:spTgt spid="4098"/>
                                        </p:tgtEl>
                                        <p:attrNameLst>
                                          <p:attrName>ppt_w</p:attrName>
                                        </p:attrNameLst>
                                      </p:cBhvr>
                                      <p:tavLst>
                                        <p:tav tm="0">
                                          <p:val>
                                            <p:strVal val="#ppt_w+.3"/>
                                          </p:val>
                                        </p:tav>
                                        <p:tav tm="100000">
                                          <p:val>
                                            <p:strVal val="#ppt_w"/>
                                          </p:val>
                                        </p:tav>
                                      </p:tavLst>
                                    </p:anim>
                                    <p:anim calcmode="lin" valueType="num">
                                      <p:cBhvr>
                                        <p:cTn id="15" dur="1000" fill="hold"/>
                                        <p:tgtEl>
                                          <p:spTgt spid="4098"/>
                                        </p:tgtEl>
                                        <p:attrNameLst>
                                          <p:attrName>ppt_h</p:attrName>
                                        </p:attrNameLst>
                                      </p:cBhvr>
                                      <p:tavLst>
                                        <p:tav tm="0">
                                          <p:val>
                                            <p:strVal val="#ppt_h"/>
                                          </p:val>
                                        </p:tav>
                                        <p:tav tm="100000">
                                          <p:val>
                                            <p:strVal val="#ppt_h"/>
                                          </p:val>
                                        </p:tav>
                                      </p:tavLst>
                                    </p:anim>
                                    <p:animEffect transition="in" filter="fade">
                                      <p:cBhvr>
                                        <p:cTn id="16" dur="1000"/>
                                        <p:tgtEl>
                                          <p:spTgt spid="4098"/>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22"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0" end="0"/>
                                            </p:txEl>
                                          </p:spTgt>
                                        </p:tgtEl>
                                      </p:cBhvr>
                                    </p:animEffect>
                                  </p:childTnLst>
                                </p:cTn>
                              </p:par>
                              <p:par>
                                <p:cTn id="24" presetID="50" presetClass="entr" presetSubtype="0" decel="100000"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1000" fill="hold"/>
                                        <p:tgtEl>
                                          <p:spTgt spid="3">
                                            <p:txEl>
                                              <p:pRg st="1" end="1"/>
                                            </p:txEl>
                                          </p:spTgt>
                                        </p:tgtEl>
                                        <p:attrNameLst>
                                          <p:attrName>ppt_w</p:attrName>
                                        </p:attrNameLst>
                                      </p:cBhvr>
                                      <p:tavLst>
                                        <p:tav tm="0">
                                          <p:val>
                                            <p:strVal val="#ppt_w+.3"/>
                                          </p:val>
                                        </p:tav>
                                        <p:tav tm="100000">
                                          <p:val>
                                            <p:strVal val="#ppt_w"/>
                                          </p:val>
                                        </p:tav>
                                      </p:tavLst>
                                    </p:anim>
                                    <p:anim calcmode="lin" valueType="num">
                                      <p:cBhvr>
                                        <p:cTn id="27"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8" dur="1000"/>
                                        <p:tgtEl>
                                          <p:spTgt spid="3">
                                            <p:txEl>
                                              <p:pRg st="1" end="1"/>
                                            </p:txEl>
                                          </p:spTgt>
                                        </p:tgtEl>
                                      </p:cBhvr>
                                    </p:animEffect>
                                  </p:childTnLst>
                                </p:cTn>
                              </p:par>
                              <p:par>
                                <p:cTn id="29" presetID="50" presetClass="entr" presetSubtype="0" decel="10000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3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05FF250-8492-43E8-8400-1C3DDB9B5D67}">
  <ds:schemaRefs>
    <ds:schemaRef ds:uri="http://schemas.microsoft.com/sharepoint/v3/contenttype/forms"/>
  </ds:schemaRefs>
</ds:datastoreItem>
</file>

<file path=customXml/itemProps2.xml><?xml version="1.0" encoding="utf-8"?>
<ds:datastoreItem xmlns:ds="http://schemas.openxmlformats.org/officeDocument/2006/customXml" ds:itemID="{3A6F7751-3D70-4789-B6DE-1DA3487F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FBE331-63D9-4D34-9DDA-F68D558E461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Bohemian design</Template>
  <TotalTime>240</TotalTime>
  <Words>1260</Words>
  <Application>Microsoft Macintosh PowerPoint</Application>
  <PresentationFormat>Widescreen</PresentationFormat>
  <Paragraphs>157</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Avenir Next LT Pro</vt:lpstr>
      <vt:lpstr>Calibri</vt:lpstr>
      <vt:lpstr>Inter</vt:lpstr>
      <vt:lpstr>Modern Love</vt:lpstr>
      <vt:lpstr>BohemianVTI</vt:lpstr>
      <vt:lpstr>Travel Recommendation System</vt:lpstr>
      <vt:lpstr>Agenda</vt:lpstr>
      <vt:lpstr>Abstract</vt:lpstr>
      <vt:lpstr>Introduction</vt:lpstr>
      <vt:lpstr>Data Collection</vt:lpstr>
      <vt:lpstr>Exploratory Data Analysis</vt:lpstr>
      <vt:lpstr>Exploratory Data Analysis</vt:lpstr>
      <vt:lpstr>Methodology</vt:lpstr>
      <vt:lpstr>Content-based filtering</vt:lpstr>
      <vt:lpstr>Data Preprocessing for approach 1</vt:lpstr>
      <vt:lpstr>Content-based filtering-approach1</vt:lpstr>
      <vt:lpstr>Content-based filtering-approach1</vt:lpstr>
      <vt:lpstr>Output-approach 1</vt:lpstr>
      <vt:lpstr>Output-approach 1</vt:lpstr>
      <vt:lpstr>Data Preprocessing for approach 2</vt:lpstr>
      <vt:lpstr>Content-based filtering approach 2</vt:lpstr>
      <vt:lpstr>Collaborative Filtering</vt:lpstr>
      <vt:lpstr>Collaborative Filtering-appraoch1</vt:lpstr>
      <vt:lpstr>Evaluation for approach 1</vt:lpstr>
      <vt:lpstr>Output- approach 1</vt:lpstr>
      <vt:lpstr>Collaborative Filtering approach 2</vt:lpstr>
      <vt:lpstr>Evaluation for approach 2</vt:lpstr>
      <vt:lpstr>Comparison of approaches</vt:lpstr>
      <vt:lpstr>Summary</vt:lpstr>
      <vt:lpstr>Future Scope</vt:lpstr>
      <vt:lpstr>References</vt:lpstr>
      <vt:lpstr>Code-walkthrough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Recommendation System</dc:title>
  <dc:creator>Sweekruthi Balivada</dc:creator>
  <cp:lastModifiedBy>Manisha Lagisetty</cp:lastModifiedBy>
  <cp:revision>4</cp:revision>
  <dcterms:created xsi:type="dcterms:W3CDTF">2023-12-06T01:04:33Z</dcterms:created>
  <dcterms:modified xsi:type="dcterms:W3CDTF">2023-12-20T21:44:41Z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